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24"/>
  </p:notesMasterIdLst>
  <p:sldIdLst>
    <p:sldId id="256" r:id="rId3"/>
    <p:sldId id="266" r:id="rId4"/>
    <p:sldId id="267" r:id="rId5"/>
    <p:sldId id="271" r:id="rId6"/>
    <p:sldId id="268" r:id="rId7"/>
    <p:sldId id="258" r:id="rId8"/>
    <p:sldId id="257" r:id="rId9"/>
    <p:sldId id="270" r:id="rId10"/>
    <p:sldId id="272" r:id="rId11"/>
    <p:sldId id="269" r:id="rId12"/>
    <p:sldId id="274" r:id="rId13"/>
    <p:sldId id="273" r:id="rId14"/>
    <p:sldId id="264" r:id="rId15"/>
    <p:sldId id="262" r:id="rId16"/>
    <p:sldId id="275" r:id="rId17"/>
    <p:sldId id="276" r:id="rId18"/>
    <p:sldId id="277" r:id="rId19"/>
    <p:sldId id="260" r:id="rId20"/>
    <p:sldId id="278" r:id="rId21"/>
    <p:sldId id="281" r:id="rId22"/>
    <p:sldId id="279"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333333"/>
    <a:srgbClr val="990000"/>
    <a:srgbClr val="969696"/>
    <a:srgbClr val="EAEAEA"/>
    <a:srgbClr val="035540"/>
    <a:srgbClr val="023A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06" autoAdjust="0"/>
    <p:restoredTop sz="82609" autoAdjust="0"/>
  </p:normalViewPr>
  <p:slideViewPr>
    <p:cSldViewPr>
      <p:cViewPr varScale="1">
        <p:scale>
          <a:sx n="80" d="100"/>
          <a:sy n="80" d="100"/>
        </p:scale>
        <p:origin x="-2072"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notesMaster" Target="notesMasters/notesMaster1.xml"/><Relationship Id="rId25" Type="http://schemas.openxmlformats.org/officeDocument/2006/relationships/printerSettings" Target="printerSettings/printerSettings1.bin"/><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1" Type="http://schemas.openxmlformats.org/officeDocument/2006/relationships/customXml" Target="../customXml/item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5903683-3DD8-D740-9A1F-71503E35D9FC}" type="datetimeFigureOut">
              <a:rPr lang="en-US" smtClean="0"/>
              <a:t>4/8/14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F9AC4D-EDB2-D340-9967-0120E3BF29F3}" type="slidenum">
              <a:rPr lang="en-US" smtClean="0"/>
              <a:t>‹#›</a:t>
            </a:fld>
            <a:endParaRPr lang="en-US"/>
          </a:p>
        </p:txBody>
      </p:sp>
    </p:spTree>
    <p:extLst>
      <p:ext uri="{BB962C8B-B14F-4D97-AF65-F5344CB8AC3E}">
        <p14:creationId xmlns:p14="http://schemas.microsoft.com/office/powerpoint/2010/main" val="9664160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Ben</a:t>
            </a:r>
          </a:p>
          <a:p>
            <a:r>
              <a:rPr lang="en-US" dirty="0" smtClean="0"/>
              <a:t>-Read through slide-</a:t>
            </a:r>
            <a:endParaRPr lang="en-US" dirty="0"/>
          </a:p>
        </p:txBody>
      </p:sp>
      <p:sp>
        <p:nvSpPr>
          <p:cNvPr id="4" name="Slide Number Placeholder 3"/>
          <p:cNvSpPr>
            <a:spLocks noGrp="1"/>
          </p:cNvSpPr>
          <p:nvPr>
            <p:ph type="sldNum" sz="quarter" idx="10"/>
          </p:nvPr>
        </p:nvSpPr>
        <p:spPr/>
        <p:txBody>
          <a:bodyPr/>
          <a:lstStyle/>
          <a:p>
            <a:fld id="{C0F9AC4D-EDB2-D340-9967-0120E3BF29F3}" type="slidenum">
              <a:rPr lang="en-US" smtClean="0"/>
              <a:t>2</a:t>
            </a:fld>
            <a:endParaRPr lang="en-US"/>
          </a:p>
        </p:txBody>
      </p:sp>
    </p:spTree>
    <p:extLst>
      <p:ext uri="{BB962C8B-B14F-4D97-AF65-F5344CB8AC3E}">
        <p14:creationId xmlns:p14="http://schemas.microsoft.com/office/powerpoint/2010/main" val="31498441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Ben</a:t>
            </a:r>
          </a:p>
          <a:p>
            <a:r>
              <a:rPr lang="en-US" dirty="0" smtClean="0"/>
              <a:t>It will take us from this level</a:t>
            </a:r>
            <a:r>
              <a:rPr lang="en-US" baseline="0" dirty="0" smtClean="0"/>
              <a:t> of disengagement.</a:t>
            </a:r>
            <a:endParaRPr lang="en-US" dirty="0" smtClean="0"/>
          </a:p>
        </p:txBody>
      </p:sp>
      <p:sp>
        <p:nvSpPr>
          <p:cNvPr id="4" name="Slide Number Placeholder 3"/>
          <p:cNvSpPr>
            <a:spLocks noGrp="1"/>
          </p:cNvSpPr>
          <p:nvPr>
            <p:ph type="sldNum" sz="quarter" idx="10"/>
          </p:nvPr>
        </p:nvSpPr>
        <p:spPr/>
        <p:txBody>
          <a:bodyPr/>
          <a:lstStyle/>
          <a:p>
            <a:fld id="{C0F9AC4D-EDB2-D340-9967-0120E3BF29F3}" type="slidenum">
              <a:rPr lang="en-US" smtClean="0"/>
              <a:t>11</a:t>
            </a:fld>
            <a:endParaRPr lang="en-US"/>
          </a:p>
        </p:txBody>
      </p:sp>
    </p:spTree>
    <p:extLst>
      <p:ext uri="{BB962C8B-B14F-4D97-AF65-F5344CB8AC3E}">
        <p14:creationId xmlns:p14="http://schemas.microsoft.com/office/powerpoint/2010/main" val="10349395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Ben</a:t>
            </a:r>
          </a:p>
          <a:p>
            <a:r>
              <a:rPr lang="en-US" dirty="0" smtClean="0"/>
              <a:t>“To rooms that look like</a:t>
            </a:r>
            <a:r>
              <a:rPr lang="en-US" baseline="0" dirty="0" smtClean="0"/>
              <a:t> this where students are actively engaged in the creation of new learning.”</a:t>
            </a:r>
          </a:p>
          <a:p>
            <a:r>
              <a:rPr lang="en-US" baseline="0" dirty="0" smtClean="0"/>
              <a:t>-Discuss successes and failures in designing classrooms to be more student learning focused.-  </a:t>
            </a:r>
            <a:endParaRPr lang="en-US" dirty="0" smtClean="0"/>
          </a:p>
          <a:p>
            <a:endParaRPr lang="en-US" dirty="0"/>
          </a:p>
        </p:txBody>
      </p:sp>
      <p:sp>
        <p:nvSpPr>
          <p:cNvPr id="4" name="Slide Number Placeholder 3"/>
          <p:cNvSpPr>
            <a:spLocks noGrp="1"/>
          </p:cNvSpPr>
          <p:nvPr>
            <p:ph type="sldNum" sz="quarter" idx="10"/>
          </p:nvPr>
        </p:nvSpPr>
        <p:spPr/>
        <p:txBody>
          <a:bodyPr/>
          <a:lstStyle/>
          <a:p>
            <a:fld id="{C0F9AC4D-EDB2-D340-9967-0120E3BF29F3}" type="slidenum">
              <a:rPr lang="en-US" smtClean="0"/>
              <a:t>12</a:t>
            </a:fld>
            <a:endParaRPr lang="en-US"/>
          </a:p>
        </p:txBody>
      </p:sp>
    </p:spTree>
    <p:extLst>
      <p:ext uri="{BB962C8B-B14F-4D97-AF65-F5344CB8AC3E}">
        <p14:creationId xmlns:p14="http://schemas.microsoft.com/office/powerpoint/2010/main" val="11296903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Ben</a:t>
            </a:r>
          </a:p>
          <a:p>
            <a:r>
              <a:rPr lang="en-US" dirty="0" smtClean="0"/>
              <a:t>-Discuss</a:t>
            </a:r>
            <a:r>
              <a:rPr lang="en-US" baseline="0" dirty="0" smtClean="0"/>
              <a:t> further success and failures of designing room to be centered more around student creation of learning.-</a:t>
            </a:r>
            <a:endParaRPr lang="en-US" dirty="0"/>
          </a:p>
        </p:txBody>
      </p:sp>
      <p:sp>
        <p:nvSpPr>
          <p:cNvPr id="4" name="Slide Number Placeholder 3"/>
          <p:cNvSpPr>
            <a:spLocks noGrp="1"/>
          </p:cNvSpPr>
          <p:nvPr>
            <p:ph type="sldNum" sz="quarter" idx="10"/>
          </p:nvPr>
        </p:nvSpPr>
        <p:spPr/>
        <p:txBody>
          <a:bodyPr/>
          <a:lstStyle/>
          <a:p>
            <a:fld id="{C0F9AC4D-EDB2-D340-9967-0120E3BF29F3}" type="slidenum">
              <a:rPr lang="en-US" smtClean="0"/>
              <a:t>13</a:t>
            </a:fld>
            <a:endParaRPr lang="en-US"/>
          </a:p>
        </p:txBody>
      </p:sp>
    </p:spTree>
    <p:extLst>
      <p:ext uri="{BB962C8B-B14F-4D97-AF65-F5344CB8AC3E}">
        <p14:creationId xmlns:p14="http://schemas.microsoft.com/office/powerpoint/2010/main" val="20068876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Ben</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-Discuss</a:t>
            </a:r>
            <a:r>
              <a:rPr lang="en-US" baseline="0" dirty="0" smtClean="0"/>
              <a:t> further success and failures of designing room to be centered more around student creation of learning.-</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0F9AC4D-EDB2-D340-9967-0120E3BF29F3}" type="slidenum">
              <a:rPr lang="en-US" smtClean="0"/>
              <a:t>14</a:t>
            </a:fld>
            <a:endParaRPr lang="en-US"/>
          </a:p>
        </p:txBody>
      </p:sp>
    </p:spTree>
    <p:extLst>
      <p:ext uri="{BB962C8B-B14F-4D97-AF65-F5344CB8AC3E}">
        <p14:creationId xmlns:p14="http://schemas.microsoft.com/office/powerpoint/2010/main" val="29351659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Mike</a:t>
            </a:r>
          </a:p>
          <a:p>
            <a:r>
              <a:rPr lang="en-US" dirty="0" smtClean="0"/>
              <a:t>And so, that brings us to our path. We faced lots of challenges and where we started wasn’t pretty. We have learned</a:t>
            </a:r>
            <a:r>
              <a:rPr lang="en-US" baseline="0" dirty="0" smtClean="0"/>
              <a:t> a great deal since our first unit. Go through slide bullet points and show example of screenshot on next slide.</a:t>
            </a:r>
            <a:endParaRPr lang="en-US" dirty="0"/>
          </a:p>
        </p:txBody>
      </p:sp>
      <p:sp>
        <p:nvSpPr>
          <p:cNvPr id="4" name="Slide Number Placeholder 3"/>
          <p:cNvSpPr>
            <a:spLocks noGrp="1"/>
          </p:cNvSpPr>
          <p:nvPr>
            <p:ph type="sldNum" sz="quarter" idx="10"/>
          </p:nvPr>
        </p:nvSpPr>
        <p:spPr/>
        <p:txBody>
          <a:bodyPr/>
          <a:lstStyle/>
          <a:p>
            <a:fld id="{C0F9AC4D-EDB2-D340-9967-0120E3BF29F3}" type="slidenum">
              <a:rPr lang="en-US" smtClean="0"/>
              <a:t>15</a:t>
            </a:fld>
            <a:endParaRPr lang="en-US"/>
          </a:p>
        </p:txBody>
      </p:sp>
    </p:spTree>
    <p:extLst>
      <p:ext uri="{BB962C8B-B14F-4D97-AF65-F5344CB8AC3E}">
        <p14:creationId xmlns:p14="http://schemas.microsoft.com/office/powerpoint/2010/main" val="9166954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Mike</a:t>
            </a:r>
          </a:p>
          <a:p>
            <a:r>
              <a:rPr lang="en-US" dirty="0" smtClean="0"/>
              <a:t>Point out:</a:t>
            </a:r>
          </a:p>
          <a:p>
            <a:pPr marL="171450" indent="-171450">
              <a:buFont typeface="Arial"/>
              <a:buChar char="•"/>
            </a:pPr>
            <a:r>
              <a:rPr lang="en-US" dirty="0" smtClean="0"/>
              <a:t>Levels</a:t>
            </a:r>
          </a:p>
          <a:p>
            <a:pPr marL="171450" indent="-171450">
              <a:buFont typeface="Arial"/>
              <a:buChar char="•"/>
            </a:pPr>
            <a:r>
              <a:rPr lang="en-US" dirty="0" smtClean="0"/>
              <a:t>Challenge</a:t>
            </a:r>
          </a:p>
          <a:p>
            <a:pPr marL="171450" indent="-171450">
              <a:buFont typeface="Arial"/>
              <a:buChar char="•"/>
            </a:pPr>
            <a:r>
              <a:rPr lang="en-US" dirty="0" smtClean="0"/>
              <a:t>Progress</a:t>
            </a:r>
            <a:r>
              <a:rPr lang="en-US" baseline="0" dirty="0" smtClean="0"/>
              <a:t> Monitoring</a:t>
            </a:r>
            <a:endParaRPr lang="en-US" dirty="0"/>
          </a:p>
        </p:txBody>
      </p:sp>
      <p:sp>
        <p:nvSpPr>
          <p:cNvPr id="4" name="Slide Number Placeholder 3"/>
          <p:cNvSpPr>
            <a:spLocks noGrp="1"/>
          </p:cNvSpPr>
          <p:nvPr>
            <p:ph type="sldNum" sz="quarter" idx="10"/>
          </p:nvPr>
        </p:nvSpPr>
        <p:spPr/>
        <p:txBody>
          <a:bodyPr/>
          <a:lstStyle/>
          <a:p>
            <a:fld id="{C0F9AC4D-EDB2-D340-9967-0120E3BF29F3}" type="slidenum">
              <a:rPr lang="en-US" smtClean="0"/>
              <a:t>16</a:t>
            </a:fld>
            <a:endParaRPr lang="en-US"/>
          </a:p>
        </p:txBody>
      </p:sp>
    </p:spTree>
    <p:extLst>
      <p:ext uri="{BB962C8B-B14F-4D97-AF65-F5344CB8AC3E}">
        <p14:creationId xmlns:p14="http://schemas.microsoft.com/office/powerpoint/2010/main" val="9994761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Patrice</a:t>
            </a:r>
          </a:p>
          <a:p>
            <a:r>
              <a:rPr lang="en-US" b="1" dirty="0" smtClean="0"/>
              <a:t>Began:</a:t>
            </a:r>
            <a:endParaRPr lang="en-US" b="0" dirty="0" smtClean="0"/>
          </a:p>
          <a:p>
            <a:pPr marL="171450" indent="-171450">
              <a:buFont typeface="Arial"/>
              <a:buChar char="•"/>
            </a:pPr>
            <a:r>
              <a:rPr lang="en-US" b="0" dirty="0" smtClean="0"/>
              <a:t>We</a:t>
            </a:r>
            <a:r>
              <a:rPr lang="en-US" b="0" baseline="0" dirty="0" smtClean="0"/>
              <a:t> began with an idea and fumbled our way through</a:t>
            </a:r>
          </a:p>
          <a:p>
            <a:pPr marL="171450" indent="-171450">
              <a:buFont typeface="Arial"/>
              <a:buChar char="•"/>
            </a:pPr>
            <a:r>
              <a:rPr lang="en-US" b="0" baseline="0" dirty="0" smtClean="0"/>
              <a:t>First couple were very rigorous, our challenges were very long</a:t>
            </a:r>
          </a:p>
          <a:p>
            <a:pPr marL="171450" indent="-171450">
              <a:buFont typeface="Arial"/>
              <a:buChar char="•"/>
            </a:pPr>
            <a:r>
              <a:rPr lang="en-US" b="0" baseline="0" dirty="0" smtClean="0"/>
              <a:t>Eight units later</a:t>
            </a:r>
            <a:r>
              <a:rPr lang="en-US" b="1" baseline="0" dirty="0" smtClean="0"/>
              <a:t> </a:t>
            </a:r>
            <a:r>
              <a:rPr lang="en-US" b="0" baseline="0" dirty="0" smtClean="0"/>
              <a:t>we learned (on slide)</a:t>
            </a:r>
          </a:p>
        </p:txBody>
      </p:sp>
      <p:sp>
        <p:nvSpPr>
          <p:cNvPr id="4" name="Slide Number Placeholder 3"/>
          <p:cNvSpPr>
            <a:spLocks noGrp="1"/>
          </p:cNvSpPr>
          <p:nvPr>
            <p:ph type="sldNum" sz="quarter" idx="10"/>
          </p:nvPr>
        </p:nvSpPr>
        <p:spPr/>
        <p:txBody>
          <a:bodyPr/>
          <a:lstStyle/>
          <a:p>
            <a:fld id="{C0F9AC4D-EDB2-D340-9967-0120E3BF29F3}" type="slidenum">
              <a:rPr lang="en-US" smtClean="0"/>
              <a:t>17</a:t>
            </a:fld>
            <a:endParaRPr lang="en-US"/>
          </a:p>
        </p:txBody>
      </p:sp>
    </p:spTree>
    <p:extLst>
      <p:ext uri="{BB962C8B-B14F-4D97-AF65-F5344CB8AC3E}">
        <p14:creationId xmlns:p14="http://schemas.microsoft.com/office/powerpoint/2010/main" val="23886589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Patrice</a:t>
            </a:r>
          </a:p>
          <a:p>
            <a:r>
              <a:rPr lang="en-US" dirty="0" smtClean="0"/>
              <a:t>Talk</a:t>
            </a:r>
            <a:r>
              <a:rPr lang="en-US" baseline="0" dirty="0" smtClean="0"/>
              <a:t> points are the actual slide</a:t>
            </a:r>
            <a:endParaRPr lang="en-US" dirty="0"/>
          </a:p>
        </p:txBody>
      </p:sp>
      <p:sp>
        <p:nvSpPr>
          <p:cNvPr id="4" name="Slide Number Placeholder 3"/>
          <p:cNvSpPr>
            <a:spLocks noGrp="1"/>
          </p:cNvSpPr>
          <p:nvPr>
            <p:ph type="sldNum" sz="quarter" idx="10"/>
          </p:nvPr>
        </p:nvSpPr>
        <p:spPr/>
        <p:txBody>
          <a:bodyPr/>
          <a:lstStyle/>
          <a:p>
            <a:fld id="{C0F9AC4D-EDB2-D340-9967-0120E3BF29F3}" type="slidenum">
              <a:rPr lang="en-US" smtClean="0"/>
              <a:t>18</a:t>
            </a:fld>
            <a:endParaRPr lang="en-US"/>
          </a:p>
        </p:txBody>
      </p:sp>
    </p:spTree>
    <p:extLst>
      <p:ext uri="{BB962C8B-B14F-4D97-AF65-F5344CB8AC3E}">
        <p14:creationId xmlns:p14="http://schemas.microsoft.com/office/powerpoint/2010/main" val="26279047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Mike</a:t>
            </a:r>
          </a:p>
          <a:p>
            <a:r>
              <a:rPr lang="en-US" dirty="0" smtClean="0"/>
              <a:t>The game we’re going to share with you today is</a:t>
            </a:r>
            <a:r>
              <a:rPr lang="en-US" baseline="0" dirty="0" smtClean="0"/>
              <a:t> one we created as an intervention for writing. (Explain points on the slide and take them to the </a:t>
            </a:r>
            <a:r>
              <a:rPr lang="en-US" baseline="0" dirty="0" err="1" smtClean="0"/>
              <a:t>tinyurl</a:t>
            </a:r>
            <a:r>
              <a:rPr lang="en-US" baseline="0" dirty="0" smtClean="0"/>
              <a:t> site – click on link).</a:t>
            </a:r>
          </a:p>
          <a:p>
            <a:endParaRPr lang="en-US" baseline="0" dirty="0" smtClean="0"/>
          </a:p>
          <a:p>
            <a:r>
              <a:rPr lang="en-US" baseline="0" dirty="0" smtClean="0"/>
              <a:t>In QR, talk about story concept, chief learning points, integration with </a:t>
            </a:r>
            <a:r>
              <a:rPr lang="en-US" baseline="0" dirty="0" err="1" smtClean="0"/>
              <a:t>Edmodo</a:t>
            </a:r>
            <a:r>
              <a:rPr lang="en-US" baseline="0" dirty="0" smtClean="0"/>
              <a:t>, and feedback through learning. Before going to site, share perspectives video.</a:t>
            </a:r>
            <a:endParaRPr lang="en-US" dirty="0"/>
          </a:p>
        </p:txBody>
      </p:sp>
      <p:sp>
        <p:nvSpPr>
          <p:cNvPr id="4" name="Slide Number Placeholder 3"/>
          <p:cNvSpPr>
            <a:spLocks noGrp="1"/>
          </p:cNvSpPr>
          <p:nvPr>
            <p:ph type="sldNum" sz="quarter" idx="10"/>
          </p:nvPr>
        </p:nvSpPr>
        <p:spPr/>
        <p:txBody>
          <a:bodyPr/>
          <a:lstStyle/>
          <a:p>
            <a:fld id="{C0F9AC4D-EDB2-D340-9967-0120E3BF29F3}" type="slidenum">
              <a:rPr lang="en-US" smtClean="0"/>
              <a:t>19</a:t>
            </a:fld>
            <a:endParaRPr lang="en-US"/>
          </a:p>
        </p:txBody>
      </p:sp>
    </p:spTree>
    <p:extLst>
      <p:ext uri="{BB962C8B-B14F-4D97-AF65-F5344CB8AC3E}">
        <p14:creationId xmlns:p14="http://schemas.microsoft.com/office/powerpoint/2010/main" val="9105934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Mike</a:t>
            </a:r>
          </a:p>
          <a:p>
            <a:endParaRPr lang="en-US" dirty="0" smtClean="0"/>
          </a:p>
          <a:p>
            <a:r>
              <a:rPr lang="en-US" dirty="0" smtClean="0"/>
              <a:t>We’ve included the units/games we’ve created here</a:t>
            </a:r>
            <a:r>
              <a:rPr lang="en-US" baseline="0" dirty="0" smtClean="0"/>
              <a:t> to offer you a chance to explore. Keep in mind that the work we’ve done is far from perfect. Please feel free to take some time to explore and ask questions. </a:t>
            </a:r>
            <a:endParaRPr lang="en-US" dirty="0" smtClean="0"/>
          </a:p>
        </p:txBody>
      </p:sp>
      <p:sp>
        <p:nvSpPr>
          <p:cNvPr id="4" name="Slide Number Placeholder 3"/>
          <p:cNvSpPr>
            <a:spLocks noGrp="1"/>
          </p:cNvSpPr>
          <p:nvPr>
            <p:ph type="sldNum" sz="quarter" idx="10"/>
          </p:nvPr>
        </p:nvSpPr>
        <p:spPr/>
        <p:txBody>
          <a:bodyPr/>
          <a:lstStyle/>
          <a:p>
            <a:fld id="{C0F9AC4D-EDB2-D340-9967-0120E3BF29F3}" type="slidenum">
              <a:rPr lang="en-US" smtClean="0"/>
              <a:t>20</a:t>
            </a:fld>
            <a:endParaRPr lang="en-US"/>
          </a:p>
        </p:txBody>
      </p:sp>
    </p:spTree>
    <p:extLst>
      <p:ext uri="{BB962C8B-B14F-4D97-AF65-F5344CB8AC3E}">
        <p14:creationId xmlns:p14="http://schemas.microsoft.com/office/powerpoint/2010/main" val="31601527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Patrice</a:t>
            </a:r>
          </a:p>
          <a:p>
            <a:pPr marL="171450" indent="-171450">
              <a:buFont typeface="Arial"/>
              <a:buChar char="•"/>
            </a:pPr>
            <a:r>
              <a:rPr lang="en-US" sz="1400" b="1" dirty="0" smtClean="0"/>
              <a:t>Progression:</a:t>
            </a:r>
            <a:r>
              <a:rPr lang="en-US" sz="1400" b="1" baseline="0" dirty="0" smtClean="0"/>
              <a:t>  </a:t>
            </a:r>
          </a:p>
          <a:p>
            <a:pPr marL="628650" lvl="1" indent="-171450">
              <a:buFont typeface="Arial"/>
              <a:buChar char="•"/>
            </a:pPr>
            <a:r>
              <a:rPr lang="en-US" dirty="0" err="1" smtClean="0"/>
              <a:t>Gamification</a:t>
            </a:r>
            <a:r>
              <a:rPr lang="en-US" baseline="0" dirty="0" smtClean="0"/>
              <a:t> gives students access to learning through levels like a video game.  </a:t>
            </a:r>
          </a:p>
          <a:p>
            <a:pPr marL="628650" lvl="1" indent="-171450">
              <a:buFont typeface="Arial"/>
              <a:buChar char="•"/>
            </a:pPr>
            <a:r>
              <a:rPr lang="en-US" baseline="0" dirty="0" smtClean="0"/>
              <a:t>Each level builds on the prior level and pushes them to build new skills.</a:t>
            </a:r>
          </a:p>
          <a:p>
            <a:pPr marL="171450" indent="-171450">
              <a:buFont typeface="Arial"/>
              <a:buChar char="•"/>
            </a:pPr>
            <a:r>
              <a:rPr lang="en-US" b="1" baseline="0" dirty="0" smtClean="0"/>
              <a:t>Investment:  </a:t>
            </a:r>
          </a:p>
          <a:p>
            <a:pPr marL="628650" lvl="1" indent="-171450">
              <a:buFont typeface="Arial"/>
              <a:buChar char="•"/>
            </a:pPr>
            <a:r>
              <a:rPr lang="en-US" baseline="0" dirty="0" smtClean="0"/>
              <a:t>It gives students a sense of achievement as they complete a task and move on to the next level.  </a:t>
            </a:r>
          </a:p>
          <a:p>
            <a:pPr marL="628650" lvl="1" indent="-171450">
              <a:buFont typeface="Arial"/>
              <a:buChar char="•"/>
            </a:pPr>
            <a:r>
              <a:rPr lang="en-US" baseline="0" dirty="0" smtClean="0"/>
              <a:t>Along the way they collaborate with their peers in various group sizes.  </a:t>
            </a:r>
          </a:p>
          <a:p>
            <a:pPr marL="628650" lvl="1" indent="-171450">
              <a:buFont typeface="Arial"/>
              <a:buChar char="•"/>
            </a:pPr>
            <a:r>
              <a:rPr lang="en-US" baseline="0" dirty="0" smtClean="0"/>
              <a:t>They learn how to work together to accomplish a task, learning along the way.</a:t>
            </a:r>
          </a:p>
          <a:p>
            <a:pPr marL="171450" indent="-171450">
              <a:buFont typeface="Arial"/>
              <a:buChar char="•"/>
            </a:pPr>
            <a:r>
              <a:rPr lang="en-US" b="1" baseline="0" dirty="0" smtClean="0"/>
              <a:t>Streaming Discovery:  </a:t>
            </a:r>
          </a:p>
          <a:p>
            <a:pPr marL="628650" lvl="1" indent="-171450">
              <a:buFont typeface="Arial"/>
              <a:buChar char="•"/>
            </a:pPr>
            <a:r>
              <a:rPr lang="en-US" baseline="0" dirty="0" smtClean="0"/>
              <a:t>Allows the student to navigate their own learning and allows the teacher to put learning in the hands of the students rather than controlling everything.  </a:t>
            </a:r>
          </a:p>
          <a:p>
            <a:pPr marL="628650" lvl="1" indent="-171450">
              <a:buFont typeface="Arial"/>
              <a:buChar char="•"/>
            </a:pPr>
            <a:r>
              <a:rPr lang="en-US" baseline="0" dirty="0" smtClean="0"/>
              <a:t>Students discover knowledge they might not have realized they had</a:t>
            </a:r>
          </a:p>
          <a:p>
            <a:pPr marL="628650" lvl="1" indent="-171450">
              <a:buFont typeface="Arial"/>
              <a:buChar char="•"/>
            </a:pPr>
            <a:r>
              <a:rPr lang="en-US" baseline="0" dirty="0" smtClean="0"/>
              <a:t>Makes it much easier to integrate skills to accomplish more authentic learning</a:t>
            </a:r>
          </a:p>
          <a:p>
            <a:pPr marL="628650" lvl="1" indent="-171450">
              <a:buFont typeface="Arial"/>
              <a:buChar char="•"/>
            </a:pPr>
            <a:r>
              <a:rPr lang="en-US" baseline="0" dirty="0" smtClean="0"/>
              <a:t>Challenges require multiple skills to complete allowing for  a synthesis of skills</a:t>
            </a:r>
          </a:p>
          <a:p>
            <a:endParaRPr lang="en-US" dirty="0"/>
          </a:p>
        </p:txBody>
      </p:sp>
      <p:sp>
        <p:nvSpPr>
          <p:cNvPr id="4" name="Slide Number Placeholder 3"/>
          <p:cNvSpPr>
            <a:spLocks noGrp="1"/>
          </p:cNvSpPr>
          <p:nvPr>
            <p:ph type="sldNum" sz="quarter" idx="10"/>
          </p:nvPr>
        </p:nvSpPr>
        <p:spPr/>
        <p:txBody>
          <a:bodyPr/>
          <a:lstStyle/>
          <a:p>
            <a:fld id="{C0F9AC4D-EDB2-D340-9967-0120E3BF29F3}" type="slidenum">
              <a:rPr lang="en-US" smtClean="0"/>
              <a:t>3</a:t>
            </a:fld>
            <a:endParaRPr lang="en-US"/>
          </a:p>
        </p:txBody>
      </p:sp>
    </p:spTree>
    <p:extLst>
      <p:ext uri="{BB962C8B-B14F-4D97-AF65-F5344CB8AC3E}">
        <p14:creationId xmlns:p14="http://schemas.microsoft.com/office/powerpoint/2010/main" val="41725926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a:t>
            </a:r>
            <a:endParaRPr lang="en-US" dirty="0"/>
          </a:p>
        </p:txBody>
      </p:sp>
      <p:sp>
        <p:nvSpPr>
          <p:cNvPr id="4" name="Slide Number Placeholder 3"/>
          <p:cNvSpPr>
            <a:spLocks noGrp="1"/>
          </p:cNvSpPr>
          <p:nvPr>
            <p:ph type="sldNum" sz="quarter" idx="10"/>
          </p:nvPr>
        </p:nvSpPr>
        <p:spPr/>
        <p:txBody>
          <a:bodyPr/>
          <a:lstStyle/>
          <a:p>
            <a:fld id="{C0F9AC4D-EDB2-D340-9967-0120E3BF29F3}" type="slidenum">
              <a:rPr lang="en-US" smtClean="0"/>
              <a:t>21</a:t>
            </a:fld>
            <a:endParaRPr lang="en-US"/>
          </a:p>
        </p:txBody>
      </p:sp>
    </p:spTree>
    <p:extLst>
      <p:ext uri="{BB962C8B-B14F-4D97-AF65-F5344CB8AC3E}">
        <p14:creationId xmlns:p14="http://schemas.microsoft.com/office/powerpoint/2010/main" val="810844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Patrice</a:t>
            </a:r>
          </a:p>
          <a:p>
            <a:endParaRPr lang="en-US" dirty="0" smtClean="0"/>
          </a:p>
          <a:p>
            <a:pPr marL="285750" indent="-285750">
              <a:buFont typeface="Arial"/>
              <a:buChar char="•"/>
            </a:pPr>
            <a:r>
              <a:rPr lang="en-US" sz="1200" dirty="0" smtClean="0"/>
              <a:t>Using </a:t>
            </a:r>
            <a:r>
              <a:rPr lang="en-US" sz="1200" dirty="0" err="1" smtClean="0"/>
              <a:t>gamification</a:t>
            </a:r>
            <a:r>
              <a:rPr lang="en-US" sz="1200" baseline="0" dirty="0" smtClean="0"/>
              <a:t> allows us to provide our students immediate feedback and re-enforcing of their learning</a:t>
            </a:r>
          </a:p>
          <a:p>
            <a:pPr marL="285750" indent="-285750">
              <a:buFont typeface="Arial"/>
              <a:buChar char="•"/>
            </a:pPr>
            <a:r>
              <a:rPr lang="en-US" sz="1200" baseline="0" dirty="0" smtClean="0"/>
              <a:t>In our original units we attempted to progress monitor on the site, however, we found that using </a:t>
            </a:r>
            <a:r>
              <a:rPr lang="en-US" sz="1200" baseline="0" dirty="0" err="1" smtClean="0"/>
              <a:t>Edmodo</a:t>
            </a:r>
            <a:r>
              <a:rPr lang="en-US" sz="1200" baseline="0" dirty="0" smtClean="0"/>
              <a:t> allows us to monitor for effectively and much more quickly.</a:t>
            </a:r>
          </a:p>
          <a:p>
            <a:pPr marL="285750" indent="-285750">
              <a:buFont typeface="Arial"/>
              <a:buChar char="•"/>
            </a:pPr>
            <a:r>
              <a:rPr lang="en-US" sz="1200" baseline="0" dirty="0" smtClean="0"/>
              <a:t>Using </a:t>
            </a:r>
            <a:r>
              <a:rPr lang="en-US" sz="1200" baseline="0" dirty="0" err="1" smtClean="0"/>
              <a:t>Edmodo</a:t>
            </a:r>
            <a:r>
              <a:rPr lang="en-US" sz="1200" baseline="0" dirty="0" smtClean="0"/>
              <a:t> allows us to assign badges – which tend to be motivating for some students.  Healthy competition between students can be used to push some students.  </a:t>
            </a:r>
          </a:p>
          <a:p>
            <a:pPr marL="285750" indent="-285750">
              <a:buFont typeface="Arial"/>
              <a:buChar char="•"/>
            </a:pPr>
            <a:r>
              <a:rPr lang="en-US" sz="1200" baseline="0" dirty="0" smtClean="0"/>
              <a:t>Using a storyline/narrative is more engaging for students</a:t>
            </a:r>
          </a:p>
        </p:txBody>
      </p:sp>
      <p:sp>
        <p:nvSpPr>
          <p:cNvPr id="4" name="Slide Number Placeholder 3"/>
          <p:cNvSpPr>
            <a:spLocks noGrp="1"/>
          </p:cNvSpPr>
          <p:nvPr>
            <p:ph type="sldNum" sz="quarter" idx="10"/>
          </p:nvPr>
        </p:nvSpPr>
        <p:spPr/>
        <p:txBody>
          <a:bodyPr/>
          <a:lstStyle/>
          <a:p>
            <a:fld id="{C0F9AC4D-EDB2-D340-9967-0120E3BF29F3}" type="slidenum">
              <a:rPr lang="en-US" smtClean="0"/>
              <a:t>4</a:t>
            </a:fld>
            <a:endParaRPr lang="en-US"/>
          </a:p>
        </p:txBody>
      </p:sp>
    </p:spTree>
    <p:extLst>
      <p:ext uri="{BB962C8B-B14F-4D97-AF65-F5344CB8AC3E}">
        <p14:creationId xmlns:p14="http://schemas.microsoft.com/office/powerpoint/2010/main" val="39566392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Mike</a:t>
            </a:r>
          </a:p>
          <a:p>
            <a:r>
              <a:rPr lang="en-US" dirty="0" smtClean="0"/>
              <a:t>What Got Us Started:</a:t>
            </a:r>
          </a:p>
          <a:p>
            <a:pPr marL="171450" indent="-171450">
              <a:buFont typeface="Arial"/>
              <a:buChar char="•"/>
            </a:pPr>
            <a:r>
              <a:rPr lang="en-US" dirty="0" smtClean="0"/>
              <a:t>We were facing several factors that led</a:t>
            </a:r>
            <a:r>
              <a:rPr lang="en-US" baseline="0" dirty="0" smtClean="0"/>
              <a:t> to our problem of practice. Discuss three huge. Encourage discussion of these challenges.</a:t>
            </a:r>
          </a:p>
          <a:p>
            <a:pPr marL="171450" indent="-171450">
              <a:buFont typeface="Arial"/>
              <a:buChar char="•"/>
            </a:pPr>
            <a:r>
              <a:rPr lang="en-US" baseline="0" dirty="0" smtClean="0"/>
              <a:t>We brainstormed what to do to meet all of these challenges with so little time do so. We looked at using a menu teaching approach and that is what brought us to </a:t>
            </a:r>
            <a:r>
              <a:rPr lang="en-US" baseline="0" dirty="0" err="1" smtClean="0"/>
              <a:t>Gamification</a:t>
            </a:r>
            <a:r>
              <a:rPr lang="en-US" baseline="0" dirty="0" smtClean="0"/>
              <a:t>.</a:t>
            </a:r>
          </a:p>
          <a:p>
            <a:pPr marL="171450" indent="-171450">
              <a:buFont typeface="Arial"/>
              <a:buChar char="•"/>
            </a:pPr>
            <a:r>
              <a:rPr lang="en-US" baseline="0" dirty="0" smtClean="0"/>
              <a:t>Explain each bullet point.</a:t>
            </a:r>
            <a:endParaRPr lang="en-US" dirty="0"/>
          </a:p>
        </p:txBody>
      </p:sp>
      <p:sp>
        <p:nvSpPr>
          <p:cNvPr id="4" name="Slide Number Placeholder 3"/>
          <p:cNvSpPr>
            <a:spLocks noGrp="1"/>
          </p:cNvSpPr>
          <p:nvPr>
            <p:ph type="sldNum" sz="quarter" idx="10"/>
          </p:nvPr>
        </p:nvSpPr>
        <p:spPr/>
        <p:txBody>
          <a:bodyPr/>
          <a:lstStyle/>
          <a:p>
            <a:fld id="{C0F9AC4D-EDB2-D340-9967-0120E3BF29F3}" type="slidenum">
              <a:rPr lang="en-US" smtClean="0"/>
              <a:t>5</a:t>
            </a:fld>
            <a:endParaRPr lang="en-US"/>
          </a:p>
        </p:txBody>
      </p:sp>
    </p:spTree>
    <p:extLst>
      <p:ext uri="{BB962C8B-B14F-4D97-AF65-F5344CB8AC3E}">
        <p14:creationId xmlns:p14="http://schemas.microsoft.com/office/powerpoint/2010/main" val="1312816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Mike</a:t>
            </a:r>
          </a:p>
          <a:p>
            <a:r>
              <a:rPr lang="en-US" dirty="0" smtClean="0"/>
              <a:t>But how can that work? Several challenges prevent</a:t>
            </a:r>
            <a:r>
              <a:rPr lang="en-US" baseline="0" dirty="0" smtClean="0"/>
              <a:t> us from being able to do something like </a:t>
            </a:r>
            <a:r>
              <a:rPr lang="en-US" baseline="0" dirty="0" err="1" smtClean="0"/>
              <a:t>Gamification</a:t>
            </a:r>
            <a:r>
              <a:rPr lang="en-US" baseline="0" dirty="0" smtClean="0"/>
              <a:t>. A few of them are included here, but let’s brainstorm others. What might keep us from using a system like </a:t>
            </a:r>
            <a:r>
              <a:rPr lang="en-US" baseline="0" dirty="0" err="1" smtClean="0"/>
              <a:t>Gamification</a:t>
            </a:r>
            <a:r>
              <a:rPr lang="en-US" baseline="0" dirty="0" smtClean="0"/>
              <a:t>?</a:t>
            </a:r>
            <a:endParaRPr lang="en-US" dirty="0" smtClean="0"/>
          </a:p>
          <a:p>
            <a:endParaRPr lang="en-US" dirty="0" smtClean="0"/>
          </a:p>
          <a:p>
            <a:r>
              <a:rPr lang="en-US" dirty="0" smtClean="0"/>
              <a:t>Lead</a:t>
            </a:r>
            <a:r>
              <a:rPr lang="en-US" baseline="0" dirty="0" smtClean="0"/>
              <a:t> audience to: </a:t>
            </a:r>
            <a:r>
              <a:rPr lang="en-US" dirty="0" smtClean="0"/>
              <a:t>We were looking at schedules and structures as walls</a:t>
            </a:r>
            <a:r>
              <a:rPr lang="en-US" baseline="0" dirty="0" smtClean="0"/>
              <a:t> keeping us from what we were trying to do for kids. But when it came down to it, we needed to act instead of wait. We do too much waiting. And what it really came down to was finding a way to humanize our classroom. While this idea of humanizing isn’t really thought of at a tech conference, that is exactly what we’ve done… We’ve humanized through technology.</a:t>
            </a:r>
            <a:endParaRPr lang="en-US" dirty="0"/>
          </a:p>
        </p:txBody>
      </p:sp>
      <p:sp>
        <p:nvSpPr>
          <p:cNvPr id="4" name="Slide Number Placeholder 3"/>
          <p:cNvSpPr>
            <a:spLocks noGrp="1"/>
          </p:cNvSpPr>
          <p:nvPr>
            <p:ph type="sldNum" sz="quarter" idx="10"/>
          </p:nvPr>
        </p:nvSpPr>
        <p:spPr/>
        <p:txBody>
          <a:bodyPr/>
          <a:lstStyle/>
          <a:p>
            <a:fld id="{C0F9AC4D-EDB2-D340-9967-0120E3BF29F3}" type="slidenum">
              <a:rPr lang="en-US" smtClean="0"/>
              <a:t>6</a:t>
            </a:fld>
            <a:endParaRPr lang="en-US"/>
          </a:p>
        </p:txBody>
      </p:sp>
    </p:spTree>
    <p:extLst>
      <p:ext uri="{BB962C8B-B14F-4D97-AF65-F5344CB8AC3E}">
        <p14:creationId xmlns:p14="http://schemas.microsoft.com/office/powerpoint/2010/main" val="3105782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Ben-</a:t>
            </a:r>
          </a:p>
          <a:p>
            <a:r>
              <a:rPr lang="en-US" dirty="0" smtClean="0"/>
              <a:t>“So when</a:t>
            </a:r>
            <a:r>
              <a:rPr lang="en-US" baseline="0" dirty="0" smtClean="0"/>
              <a:t> we think about what a traditional classroom looks like, this is a layout that appears in many of our minds.   Desks are all in a straight line.  There is no space for students to work collaboratively, and the room is arranged so all focus is directed toward the front of the room where the teaching happens.  But do all students learn best this way is the question.”</a:t>
            </a:r>
            <a:endParaRPr lang="en-US" dirty="0" smtClean="0"/>
          </a:p>
          <a:p>
            <a:endParaRPr lang="en-US" dirty="0"/>
          </a:p>
        </p:txBody>
      </p:sp>
      <p:sp>
        <p:nvSpPr>
          <p:cNvPr id="4" name="Slide Number Placeholder 3"/>
          <p:cNvSpPr>
            <a:spLocks noGrp="1"/>
          </p:cNvSpPr>
          <p:nvPr>
            <p:ph type="sldNum" sz="quarter" idx="10"/>
          </p:nvPr>
        </p:nvSpPr>
        <p:spPr/>
        <p:txBody>
          <a:bodyPr/>
          <a:lstStyle/>
          <a:p>
            <a:fld id="{C0F9AC4D-EDB2-D340-9967-0120E3BF29F3}" type="slidenum">
              <a:rPr lang="en-US" smtClean="0"/>
              <a:t>7</a:t>
            </a:fld>
            <a:endParaRPr lang="en-US"/>
          </a:p>
        </p:txBody>
      </p:sp>
    </p:spTree>
    <p:extLst>
      <p:ext uri="{BB962C8B-B14F-4D97-AF65-F5344CB8AC3E}">
        <p14:creationId xmlns:p14="http://schemas.microsoft.com/office/powerpoint/2010/main" val="2816723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Ben</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“This is the</a:t>
            </a:r>
            <a:r>
              <a:rPr lang="en-US" baseline="0" dirty="0" smtClean="0"/>
              <a:t> level of disengagement we commonly see after students are placed in these traditional classroom settings for extended periods of time.  They become further isolated as they lose focus, and have no opportunities to engage in authentic cooperative learning opportunities.  “</a:t>
            </a:r>
            <a:endParaRPr lang="en-US" dirty="0" smtClean="0"/>
          </a:p>
          <a:p>
            <a:endParaRPr lang="en-US" dirty="0"/>
          </a:p>
        </p:txBody>
      </p:sp>
      <p:sp>
        <p:nvSpPr>
          <p:cNvPr id="4" name="Slide Number Placeholder 3"/>
          <p:cNvSpPr>
            <a:spLocks noGrp="1"/>
          </p:cNvSpPr>
          <p:nvPr>
            <p:ph type="sldNum" sz="quarter" idx="10"/>
          </p:nvPr>
        </p:nvSpPr>
        <p:spPr/>
        <p:txBody>
          <a:bodyPr/>
          <a:lstStyle/>
          <a:p>
            <a:fld id="{C0F9AC4D-EDB2-D340-9967-0120E3BF29F3}" type="slidenum">
              <a:rPr lang="en-US" smtClean="0"/>
              <a:t>8</a:t>
            </a:fld>
            <a:endParaRPr lang="en-US"/>
          </a:p>
        </p:txBody>
      </p:sp>
    </p:spTree>
    <p:extLst>
      <p:ext uri="{BB962C8B-B14F-4D97-AF65-F5344CB8AC3E}">
        <p14:creationId xmlns:p14="http://schemas.microsoft.com/office/powerpoint/2010/main" val="1784944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Ben</a:t>
            </a:r>
          </a:p>
          <a:p>
            <a:r>
              <a:rPr lang="en-US" dirty="0" smtClean="0"/>
              <a:t>Read</a:t>
            </a:r>
            <a:r>
              <a:rPr lang="en-US" baseline="0" dirty="0" smtClean="0"/>
              <a:t> illustration.</a:t>
            </a:r>
          </a:p>
          <a:p>
            <a:r>
              <a:rPr lang="en-US" baseline="0" dirty="0" smtClean="0"/>
              <a:t>“This illustration and quote highlights the direction in which education needs to head to make learning student-centered.  Less us, and more them.”  </a:t>
            </a:r>
            <a:endParaRPr lang="en-US" dirty="0"/>
          </a:p>
        </p:txBody>
      </p:sp>
      <p:sp>
        <p:nvSpPr>
          <p:cNvPr id="4" name="Slide Number Placeholder 3"/>
          <p:cNvSpPr>
            <a:spLocks noGrp="1"/>
          </p:cNvSpPr>
          <p:nvPr>
            <p:ph type="sldNum" sz="quarter" idx="10"/>
          </p:nvPr>
        </p:nvSpPr>
        <p:spPr/>
        <p:txBody>
          <a:bodyPr/>
          <a:lstStyle/>
          <a:p>
            <a:fld id="{C0F9AC4D-EDB2-D340-9967-0120E3BF29F3}" type="slidenum">
              <a:rPr lang="en-US" smtClean="0"/>
              <a:t>9</a:t>
            </a:fld>
            <a:endParaRPr lang="en-US"/>
          </a:p>
        </p:txBody>
      </p:sp>
    </p:spTree>
    <p:extLst>
      <p:ext uri="{BB962C8B-B14F-4D97-AF65-F5344CB8AC3E}">
        <p14:creationId xmlns:p14="http://schemas.microsoft.com/office/powerpoint/2010/main" val="25532535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Ben</a:t>
            </a:r>
          </a:p>
          <a:p>
            <a:r>
              <a:rPr lang="en-US" dirty="0" smtClean="0"/>
              <a:t>“Less us and more them</a:t>
            </a:r>
            <a:r>
              <a:rPr lang="en-US" baseline="0" dirty="0" smtClean="0"/>
              <a:t> allows us to</a:t>
            </a:r>
            <a:r>
              <a:rPr lang="en-US" dirty="0" smtClean="0"/>
              <a:t> humanize</a:t>
            </a:r>
            <a:r>
              <a:rPr lang="en-US" baseline="0" dirty="0" smtClean="0"/>
              <a:t> the classroom.”</a:t>
            </a:r>
            <a:endParaRPr lang="en-US" dirty="0"/>
          </a:p>
        </p:txBody>
      </p:sp>
      <p:sp>
        <p:nvSpPr>
          <p:cNvPr id="4" name="Slide Number Placeholder 3"/>
          <p:cNvSpPr>
            <a:spLocks noGrp="1"/>
          </p:cNvSpPr>
          <p:nvPr>
            <p:ph type="sldNum" sz="quarter" idx="10"/>
          </p:nvPr>
        </p:nvSpPr>
        <p:spPr/>
        <p:txBody>
          <a:bodyPr/>
          <a:lstStyle/>
          <a:p>
            <a:fld id="{C0F9AC4D-EDB2-D340-9967-0120E3BF29F3}" type="slidenum">
              <a:rPr lang="en-US" smtClean="0"/>
              <a:t>10</a:t>
            </a:fld>
            <a:endParaRPr lang="en-US"/>
          </a:p>
        </p:txBody>
      </p:sp>
    </p:spTree>
    <p:extLst>
      <p:ext uri="{BB962C8B-B14F-4D97-AF65-F5344CB8AC3E}">
        <p14:creationId xmlns:p14="http://schemas.microsoft.com/office/powerpoint/2010/main" val="1522824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457200" y="1219200"/>
            <a:ext cx="6096000" cy="838200"/>
          </a:xfrm>
        </p:spPr>
        <p:txBody>
          <a:bodyPr anchor="b" anchorCtr="0"/>
          <a:lstStyle>
            <a:lvl1pPr algn="l">
              <a:defRPr sz="4000">
                <a:solidFill>
                  <a:schemeClr val="tx2"/>
                </a:solidFill>
              </a:defRPr>
            </a:lvl1pPr>
          </a:lstStyle>
          <a:p>
            <a:r>
              <a:rPr lang="en-US" smtClean="0"/>
              <a:t>Click to edit Master title style</a:t>
            </a:r>
            <a:endParaRPr lang="en-US" dirty="0"/>
          </a:p>
        </p:txBody>
      </p:sp>
      <p:sp>
        <p:nvSpPr>
          <p:cNvPr id="7171" name="Rectangle 3"/>
          <p:cNvSpPr>
            <a:spLocks noGrp="1" noChangeArrowheads="1"/>
          </p:cNvSpPr>
          <p:nvPr>
            <p:ph type="subTitle" idx="1"/>
          </p:nvPr>
        </p:nvSpPr>
        <p:spPr>
          <a:xfrm>
            <a:off x="457200" y="2000592"/>
            <a:ext cx="6096000" cy="457200"/>
          </a:xfrm>
        </p:spPr>
        <p:txBody>
          <a:bodyPr/>
          <a:lstStyle>
            <a:lvl1pPr marL="0" indent="0">
              <a:buFontTx/>
              <a:buNone/>
              <a:defRPr sz="1800">
                <a:solidFill>
                  <a:schemeClr val="tx2"/>
                </a:solidFill>
              </a:defRPr>
            </a:lvl1pPr>
          </a:lstStyle>
          <a:p>
            <a:r>
              <a:rPr lang="en-US" smtClean="0"/>
              <a:t>Click to edit Master subtitle style</a:t>
            </a:r>
            <a:endParaRPr lang="en-US" dirty="0" smtClean="0"/>
          </a:p>
        </p:txBody>
      </p:sp>
      <p:sp>
        <p:nvSpPr>
          <p:cNvPr id="7172" name="Rectangle 4"/>
          <p:cNvSpPr>
            <a:spLocks noGrp="1" noChangeArrowheads="1"/>
          </p:cNvSpPr>
          <p:nvPr>
            <p:ph type="dt" sz="half" idx="2"/>
          </p:nvPr>
        </p:nvSpPr>
        <p:spPr/>
        <p:txBody>
          <a:bodyPr/>
          <a:lstStyle>
            <a:lvl1pPr>
              <a:defRPr/>
            </a:lvl1pPr>
          </a:lstStyle>
          <a:p>
            <a:endParaRPr lang="en-US"/>
          </a:p>
        </p:txBody>
      </p:sp>
      <p:sp>
        <p:nvSpPr>
          <p:cNvPr id="7173" name="Rectangle 5"/>
          <p:cNvSpPr>
            <a:spLocks noGrp="1" noChangeArrowheads="1"/>
          </p:cNvSpPr>
          <p:nvPr>
            <p:ph type="ftr" sz="quarter" idx="3"/>
          </p:nvPr>
        </p:nvSpPr>
        <p:spPr/>
        <p:txBody>
          <a:bodyPr/>
          <a:lstStyle>
            <a:lvl1pPr>
              <a:defRPr/>
            </a:lvl1pPr>
          </a:lstStyle>
          <a:p>
            <a:endParaRPr lang="en-US"/>
          </a:p>
        </p:txBody>
      </p:sp>
      <p:sp>
        <p:nvSpPr>
          <p:cNvPr id="7174" name="Rectangle 6"/>
          <p:cNvSpPr>
            <a:spLocks noGrp="1" noChangeArrowheads="1"/>
          </p:cNvSpPr>
          <p:nvPr>
            <p:ph type="sldNum" sz="quarter" idx="4"/>
          </p:nvPr>
        </p:nvSpPr>
        <p:spPr/>
        <p:txBody>
          <a:bodyPr/>
          <a:lstStyle>
            <a:lvl1pPr>
              <a:defRPr/>
            </a:lvl1pPr>
          </a:lstStyle>
          <a:p>
            <a:fld id="{BA0CDCD4-CD15-4862-B1EC-A0830985C377}"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90600"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990600"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990600"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7BEEB80-B944-460A-8974-680B94F58611}"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6C4754B-EBAD-441D-9215-DC4567C7D4B3}"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05450" y="838200"/>
            <a:ext cx="1581150" cy="5029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3400" y="838200"/>
            <a:ext cx="48768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ECDB937-FF70-458F-9A54-326C4DD28C34}"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0" y="1447800"/>
            <a:ext cx="5486400" cy="9144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0" y="2743200"/>
            <a:ext cx="30861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3238500" y="2743200"/>
            <a:ext cx="30861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0" y="3886200"/>
            <a:ext cx="30861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3238500" y="3886200"/>
            <a:ext cx="3086100" cy="99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245225"/>
            <a:ext cx="2133600" cy="476250"/>
          </a:xfrm>
        </p:spPr>
        <p:txBody>
          <a:bodyPr/>
          <a:lstStyle>
            <a:lvl1pPr>
              <a:defRPr/>
            </a:lvl1pPr>
          </a:lstStyle>
          <a:p>
            <a:endParaRPr lang="en-US"/>
          </a:p>
        </p:txBody>
      </p:sp>
      <p:sp>
        <p:nvSpPr>
          <p:cNvPr id="8" name="Footer Placeholder 7"/>
          <p:cNvSpPr>
            <a:spLocks noGrp="1"/>
          </p:cNvSpPr>
          <p:nvPr>
            <p:ph type="ftr" sz="quarter" idx="11"/>
          </p:nvPr>
        </p:nvSpPr>
        <p:spPr>
          <a:xfrm>
            <a:off x="3124200" y="6245225"/>
            <a:ext cx="2895600" cy="476250"/>
          </a:xfrm>
        </p:spPr>
        <p:txBody>
          <a:bodyPr/>
          <a:lstStyle>
            <a:lvl1pPr>
              <a:defRPr/>
            </a:lvl1pPr>
          </a:lstStyle>
          <a:p>
            <a:endParaRPr lang="en-US"/>
          </a:p>
        </p:txBody>
      </p:sp>
      <p:sp>
        <p:nvSpPr>
          <p:cNvPr id="9" name="Slide Number Placeholder 8"/>
          <p:cNvSpPr>
            <a:spLocks noGrp="1"/>
          </p:cNvSpPr>
          <p:nvPr>
            <p:ph type="sldNum" sz="quarter" idx="12"/>
          </p:nvPr>
        </p:nvSpPr>
        <p:spPr>
          <a:xfrm>
            <a:off x="6553200" y="6245225"/>
            <a:ext cx="2133600" cy="476250"/>
          </a:xfrm>
        </p:spPr>
        <p:txBody>
          <a:bodyPr/>
          <a:lstStyle>
            <a:lvl1pPr>
              <a:defRPr/>
            </a:lvl1pPr>
          </a:lstStyle>
          <a:p>
            <a:fld id="{0EFE7876-85AD-4479-9C81-C1386789C950}"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86F38E5-157D-44DF-8C40-B0224E59B719}"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86F38E5-157D-44DF-8C40-B0224E59B719}"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EA01226-8442-42ED-B1D2-7090889D8AC6}"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828800"/>
            <a:ext cx="30861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695700" y="1828800"/>
            <a:ext cx="30861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50797D1-C824-4779-9D82-17BA43A78EB5}"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6400800" cy="11430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199" y="1535113"/>
            <a:ext cx="320039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199" y="2174875"/>
            <a:ext cx="320039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733800" y="1535113"/>
            <a:ext cx="31242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733800" y="2174875"/>
            <a:ext cx="31242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82665466-53CE-45C9-8063-F153F075CEFC}"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99775FEC-4C04-4A63-A9AD-7EEEA99AE2E4}"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80333B50-9CB4-4DFF-884B-2AB146F79BB1}"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2580ED7-4E65-440D-9621-BA14847477EA}"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762000"/>
            <a:ext cx="6324600" cy="914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Click to edit Master style</a:t>
            </a:r>
          </a:p>
        </p:txBody>
      </p:sp>
      <p:sp>
        <p:nvSpPr>
          <p:cNvPr id="1027" name="Rectangle 3"/>
          <p:cNvSpPr>
            <a:spLocks noGrp="1" noChangeArrowheads="1"/>
          </p:cNvSpPr>
          <p:nvPr>
            <p:ph type="body" idx="1"/>
          </p:nvPr>
        </p:nvSpPr>
        <p:spPr bwMode="auto">
          <a:xfrm>
            <a:off x="457200" y="1676400"/>
            <a:ext cx="6324600" cy="4419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Click to edit Master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8E66DC7F-F594-478E-9152-650489D137D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xStyles>
    <p:titleStyle>
      <a:lvl1pPr algn="l" rtl="0" eaLnBrk="1" fontAlgn="base" hangingPunct="1">
        <a:spcBef>
          <a:spcPct val="0"/>
        </a:spcBef>
        <a:spcAft>
          <a:spcPct val="0"/>
        </a:spcAft>
        <a:defRPr sz="2800">
          <a:solidFill>
            <a:schemeClr val="tx1"/>
          </a:solidFill>
          <a:latin typeface="+mj-lt"/>
          <a:ea typeface="+mj-ea"/>
          <a:cs typeface="+mj-cs"/>
        </a:defRPr>
      </a:lvl1pPr>
      <a:lvl2pPr algn="ctr" rtl="0" eaLnBrk="1" fontAlgn="base" hangingPunct="1">
        <a:spcBef>
          <a:spcPct val="0"/>
        </a:spcBef>
        <a:spcAft>
          <a:spcPct val="0"/>
        </a:spcAft>
        <a:defRPr sz="2800">
          <a:solidFill>
            <a:schemeClr val="tx1"/>
          </a:solidFill>
          <a:latin typeface="Eras Bold ITC" pitchFamily="34" charset="0"/>
        </a:defRPr>
      </a:lvl2pPr>
      <a:lvl3pPr algn="ctr" rtl="0" eaLnBrk="1" fontAlgn="base" hangingPunct="1">
        <a:spcBef>
          <a:spcPct val="0"/>
        </a:spcBef>
        <a:spcAft>
          <a:spcPct val="0"/>
        </a:spcAft>
        <a:defRPr sz="2800">
          <a:solidFill>
            <a:schemeClr val="tx1"/>
          </a:solidFill>
          <a:latin typeface="Eras Bold ITC" pitchFamily="34" charset="0"/>
        </a:defRPr>
      </a:lvl3pPr>
      <a:lvl4pPr algn="ctr" rtl="0" eaLnBrk="1" fontAlgn="base" hangingPunct="1">
        <a:spcBef>
          <a:spcPct val="0"/>
        </a:spcBef>
        <a:spcAft>
          <a:spcPct val="0"/>
        </a:spcAft>
        <a:defRPr sz="2800">
          <a:solidFill>
            <a:schemeClr val="tx1"/>
          </a:solidFill>
          <a:latin typeface="Eras Bold ITC" pitchFamily="34" charset="0"/>
        </a:defRPr>
      </a:lvl4pPr>
      <a:lvl5pPr algn="ctr" rtl="0" eaLnBrk="1" fontAlgn="base" hangingPunct="1">
        <a:spcBef>
          <a:spcPct val="0"/>
        </a:spcBef>
        <a:spcAft>
          <a:spcPct val="0"/>
        </a:spcAft>
        <a:defRPr sz="2800">
          <a:solidFill>
            <a:schemeClr val="tx1"/>
          </a:solidFill>
          <a:latin typeface="Eras Bold ITC" pitchFamily="34" charset="0"/>
        </a:defRPr>
      </a:lvl5pPr>
      <a:lvl6pPr marL="457200" algn="ctr" rtl="0" eaLnBrk="1" fontAlgn="base" hangingPunct="1">
        <a:spcBef>
          <a:spcPct val="0"/>
        </a:spcBef>
        <a:spcAft>
          <a:spcPct val="0"/>
        </a:spcAft>
        <a:defRPr sz="2800">
          <a:solidFill>
            <a:schemeClr val="tx1"/>
          </a:solidFill>
          <a:latin typeface="Eras Bold ITC" pitchFamily="34" charset="0"/>
        </a:defRPr>
      </a:lvl6pPr>
      <a:lvl7pPr marL="914400" algn="ctr" rtl="0" eaLnBrk="1" fontAlgn="base" hangingPunct="1">
        <a:spcBef>
          <a:spcPct val="0"/>
        </a:spcBef>
        <a:spcAft>
          <a:spcPct val="0"/>
        </a:spcAft>
        <a:defRPr sz="2800">
          <a:solidFill>
            <a:schemeClr val="tx1"/>
          </a:solidFill>
          <a:latin typeface="Eras Bold ITC" pitchFamily="34" charset="0"/>
        </a:defRPr>
      </a:lvl7pPr>
      <a:lvl8pPr marL="1371600" algn="ctr" rtl="0" eaLnBrk="1" fontAlgn="base" hangingPunct="1">
        <a:spcBef>
          <a:spcPct val="0"/>
        </a:spcBef>
        <a:spcAft>
          <a:spcPct val="0"/>
        </a:spcAft>
        <a:defRPr sz="2800">
          <a:solidFill>
            <a:schemeClr val="tx1"/>
          </a:solidFill>
          <a:latin typeface="Eras Bold ITC" pitchFamily="34" charset="0"/>
        </a:defRPr>
      </a:lvl8pPr>
      <a:lvl9pPr marL="1828800" algn="ctr" rtl="0" eaLnBrk="1" fontAlgn="base" hangingPunct="1">
        <a:spcBef>
          <a:spcPct val="0"/>
        </a:spcBef>
        <a:spcAft>
          <a:spcPct val="0"/>
        </a:spcAft>
        <a:defRPr sz="2800">
          <a:solidFill>
            <a:schemeClr val="tx1"/>
          </a:solidFill>
          <a:latin typeface="Eras Bold ITC" pitchFamily="34" charset="0"/>
        </a:defRPr>
      </a:lvl9pPr>
    </p:titleStyle>
    <p:bodyStyle>
      <a:lvl1pPr marL="342900" indent="-342900" algn="l" rtl="0" eaLnBrk="1" fontAlgn="base" hangingPunct="1">
        <a:spcBef>
          <a:spcPct val="20000"/>
        </a:spcBef>
        <a:spcAft>
          <a:spcPct val="0"/>
        </a:spcAft>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a:solidFill>
            <a:schemeClr val="tx1"/>
          </a:solidFill>
          <a:latin typeface="+mn-lt"/>
        </a:defRPr>
      </a:lvl2pPr>
      <a:lvl3pPr marL="1143000" indent="-228600" algn="l" rtl="0" eaLnBrk="1" fontAlgn="base" hangingPunct="1">
        <a:spcBef>
          <a:spcPct val="20000"/>
        </a:spcBef>
        <a:spcAft>
          <a:spcPct val="0"/>
        </a:spcAft>
        <a:buChar char="•"/>
        <a:defRPr>
          <a:solidFill>
            <a:schemeClr val="tx1"/>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600">
          <a:solidFill>
            <a:schemeClr val="tx1"/>
          </a:solidFill>
          <a:latin typeface="+mn-lt"/>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image" Target="../media/image1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 Id="rId3" Type="http://schemas.openxmlformats.org/officeDocument/2006/relationships/image" Target="../media/image1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xml"/><Relationship Id="rId3"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hyperlink" Target="http://www.tinyurl.com/qrgame"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hyperlink" Target="http://tinyurl.com/hgunit" TargetMode="External"/><Relationship Id="rId4" Type="http://schemas.openxmlformats.org/officeDocument/2006/relationships/hyperlink" Target="http://tinyurl.com/farm-civ" TargetMode="External"/><Relationship Id="rId5" Type="http://schemas.openxmlformats.org/officeDocument/2006/relationships/hyperlink" Target="http://tinyurl.com/institutionsunit" TargetMode="External"/><Relationship Id="rId6" Type="http://schemas.openxmlformats.org/officeDocument/2006/relationships/hyperlink" Target="http://tinyurl.com/m8nrryg" TargetMode="External"/><Relationship Id="rId7" Type="http://schemas.openxmlformats.org/officeDocument/2006/relationships/hyperlink" Target="http://tinyurl.com/nelbdhp" TargetMode="External"/><Relationship Id="rId8" Type="http://schemas.openxmlformats.org/officeDocument/2006/relationships/hyperlink" Target="http://tinyurl.com/mlbvkzy" TargetMode="External"/><Relationship Id="rId9" Type="http://schemas.openxmlformats.org/officeDocument/2006/relationships/hyperlink" Target="http://tinyurl.com/qf96env" TargetMode="External"/><Relationship Id="rId10" Type="http://schemas.openxmlformats.org/officeDocument/2006/relationships/hyperlink" Target="http://www.tinyurl.com/qrgame" TargetMode="External"/><Relationship Id="rId11" Type="http://schemas.openxmlformats.org/officeDocument/2006/relationships/hyperlink" Target="http://tinyurl.com/kl87fsp" TargetMode="External"/><Relationship Id="rId1" Type="http://schemas.openxmlformats.org/officeDocument/2006/relationships/slideLayout" Target="../slideLayouts/slideLayout4.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ctrTitle"/>
          </p:nvPr>
        </p:nvSpPr>
        <p:spPr/>
        <p:txBody>
          <a:bodyPr/>
          <a:lstStyle/>
          <a:p>
            <a:r>
              <a:rPr lang="en-US" b="1" dirty="0" err="1" smtClean="0"/>
              <a:t>Gamification</a:t>
            </a:r>
            <a:r>
              <a:rPr lang="en-US" b="1" dirty="0" smtClean="0"/>
              <a:t> to Engage Students in Literacy</a:t>
            </a:r>
            <a:endParaRPr lang="en-US" b="1" dirty="0"/>
          </a:p>
        </p:txBody>
      </p:sp>
      <p:sp>
        <p:nvSpPr>
          <p:cNvPr id="21507" name="Rectangle 3"/>
          <p:cNvSpPr>
            <a:spLocks noGrp="1" noChangeArrowheads="1"/>
          </p:cNvSpPr>
          <p:nvPr>
            <p:ph type="subTitle" idx="1"/>
          </p:nvPr>
        </p:nvSpPr>
        <p:spPr>
          <a:xfrm>
            <a:off x="457200" y="2133600"/>
            <a:ext cx="6096000" cy="895008"/>
          </a:xfrm>
        </p:spPr>
        <p:txBody>
          <a:bodyPr/>
          <a:lstStyle/>
          <a:p>
            <a:r>
              <a:rPr lang="en-US" sz="2000" b="1" dirty="0" smtClean="0"/>
              <a:t>Patrice </a:t>
            </a:r>
            <a:r>
              <a:rPr lang="en-US" sz="2000" b="1" dirty="0" err="1" smtClean="0"/>
              <a:t>Becicka</a:t>
            </a:r>
            <a:r>
              <a:rPr lang="en-US" sz="2000" b="1" dirty="0" smtClean="0"/>
              <a:t>, Ben Wilcox, Michael Young</a:t>
            </a:r>
          </a:p>
          <a:p>
            <a:r>
              <a:rPr lang="en-US" sz="2000" dirty="0" smtClean="0"/>
              <a:t>College Community School District</a:t>
            </a:r>
            <a:endParaRPr lang="en-US" sz="2000" dirty="0"/>
          </a:p>
        </p:txBody>
      </p:sp>
      <p:sp>
        <p:nvSpPr>
          <p:cNvPr id="2" name="TextBox 1"/>
          <p:cNvSpPr txBox="1"/>
          <p:nvPr/>
        </p:nvSpPr>
        <p:spPr>
          <a:xfrm>
            <a:off x="381000" y="4419600"/>
            <a:ext cx="5715000" cy="1015663"/>
          </a:xfrm>
          <a:prstGeom prst="rect">
            <a:avLst/>
          </a:prstGeom>
          <a:noFill/>
        </p:spPr>
        <p:txBody>
          <a:bodyPr wrap="square" rtlCol="0">
            <a:spAutoFit/>
          </a:bodyPr>
          <a:lstStyle/>
          <a:p>
            <a:r>
              <a:rPr lang="en-US" sz="2000" b="1" dirty="0" smtClean="0">
                <a:latin typeface="+mj-lt"/>
              </a:rPr>
              <a:t>“If a child can’t learn the way we teach, maybe we should teach the way they learn.”</a:t>
            </a:r>
          </a:p>
          <a:p>
            <a:r>
              <a:rPr lang="en-US" sz="2000" b="1" dirty="0" smtClean="0">
                <a:latin typeface="+mj-lt"/>
              </a:rPr>
              <a:t>- Ignacio Estrada</a:t>
            </a:r>
            <a:endParaRPr lang="en-US" sz="2000" b="1" dirty="0">
              <a:latin typeface="+mj-lt"/>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1295400"/>
            <a:ext cx="5562600" cy="3733800"/>
          </a:xfrm>
        </p:spPr>
        <p:txBody>
          <a:bodyPr/>
          <a:lstStyle/>
          <a:p>
            <a:r>
              <a:rPr lang="en-US" sz="6000" b="1" dirty="0" smtClean="0"/>
              <a:t>Humanize the Classroom</a:t>
            </a:r>
            <a:endParaRPr lang="en-US" sz="6000" b="1" dirty="0"/>
          </a:p>
        </p:txBody>
      </p:sp>
    </p:spTree>
    <p:extLst>
      <p:ext uri="{BB962C8B-B14F-4D97-AF65-F5344CB8AC3E}">
        <p14:creationId xmlns:p14="http://schemas.microsoft.com/office/powerpoint/2010/main" val="426525825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81000" y="838200"/>
            <a:ext cx="6248400" cy="5638800"/>
          </a:xfrm>
          <a:prstGeom prst="rect">
            <a:avLst/>
          </a:prstGeom>
        </p:spPr>
      </p:pic>
    </p:spTree>
    <p:extLst>
      <p:ext uri="{BB962C8B-B14F-4D97-AF65-F5344CB8AC3E}">
        <p14:creationId xmlns:p14="http://schemas.microsoft.com/office/powerpoint/2010/main" val="99540659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ecicka Classroom.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8222"/>
            <a:ext cx="9144000" cy="6829778"/>
          </a:xfrm>
          <a:prstGeom prst="rect">
            <a:avLst/>
          </a:prstGeom>
        </p:spPr>
      </p:pic>
    </p:spTree>
    <p:extLst>
      <p:ext uri="{BB962C8B-B14F-4D97-AF65-F5344CB8AC3E}">
        <p14:creationId xmlns:p14="http://schemas.microsoft.com/office/powerpoint/2010/main" val="186410199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Young Classroom.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8282652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en's Room.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29778"/>
          </a:xfrm>
          <a:prstGeom prst="rect">
            <a:avLst/>
          </a:prstGeom>
        </p:spPr>
      </p:pic>
    </p:spTree>
    <p:extLst>
      <p:ext uri="{BB962C8B-B14F-4D97-AF65-F5344CB8AC3E}">
        <p14:creationId xmlns:p14="http://schemas.microsoft.com/office/powerpoint/2010/main" val="208069028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6324600" cy="914400"/>
          </a:xfrm>
        </p:spPr>
        <p:txBody>
          <a:bodyPr/>
          <a:lstStyle/>
          <a:p>
            <a:r>
              <a:rPr lang="en-US" sz="3600" b="1" u="sng" dirty="0" smtClean="0"/>
              <a:t>Our Path</a:t>
            </a:r>
            <a:endParaRPr lang="en-US" sz="3600" b="1" u="sng" dirty="0"/>
          </a:p>
        </p:txBody>
      </p:sp>
      <p:sp>
        <p:nvSpPr>
          <p:cNvPr id="3" name="Content Placeholder 2"/>
          <p:cNvSpPr>
            <a:spLocks noGrp="1"/>
          </p:cNvSpPr>
          <p:nvPr>
            <p:ph idx="1"/>
          </p:nvPr>
        </p:nvSpPr>
        <p:spPr>
          <a:xfrm>
            <a:off x="457200" y="1143000"/>
            <a:ext cx="6324600" cy="4724400"/>
          </a:xfrm>
        </p:spPr>
        <p:txBody>
          <a:bodyPr/>
          <a:lstStyle/>
          <a:p>
            <a:r>
              <a:rPr lang="en-US" b="1" dirty="0" smtClean="0"/>
              <a:t>First </a:t>
            </a:r>
            <a:r>
              <a:rPr lang="en-US" b="1" dirty="0" err="1" smtClean="0"/>
              <a:t>Gamification</a:t>
            </a:r>
            <a:r>
              <a:rPr lang="en-US" b="1" dirty="0" smtClean="0"/>
              <a:t>: </a:t>
            </a:r>
            <a:r>
              <a:rPr lang="en-US" dirty="0" smtClean="0"/>
              <a:t>December, 2012</a:t>
            </a:r>
          </a:p>
          <a:p>
            <a:r>
              <a:rPr lang="en-US" b="1" dirty="0" err="1" smtClean="0"/>
              <a:t>Gamification</a:t>
            </a:r>
            <a:r>
              <a:rPr lang="en-US" b="1" dirty="0"/>
              <a:t> </a:t>
            </a:r>
            <a:r>
              <a:rPr lang="en-US" b="1" dirty="0" smtClean="0"/>
              <a:t>Title: </a:t>
            </a:r>
            <a:r>
              <a:rPr lang="en-US" dirty="0" smtClean="0"/>
              <a:t>Hunting and Gathering</a:t>
            </a:r>
          </a:p>
          <a:p>
            <a:r>
              <a:rPr lang="en-US" b="1" dirty="0" smtClean="0"/>
              <a:t>Platform: </a:t>
            </a:r>
            <a:r>
              <a:rPr lang="en-US" dirty="0" smtClean="0"/>
              <a:t>Google Site</a:t>
            </a:r>
          </a:p>
          <a:p>
            <a:r>
              <a:rPr lang="en-US" b="1" dirty="0" smtClean="0"/>
              <a:t>Game Overview: </a:t>
            </a:r>
            <a:r>
              <a:rPr lang="en-US" dirty="0" smtClean="0"/>
              <a:t>Students completed tasks at various levels. Once students completed literacy task, they moved onto the next level.</a:t>
            </a:r>
          </a:p>
          <a:p>
            <a:r>
              <a:rPr lang="en-US" b="1" dirty="0" smtClean="0"/>
              <a:t>Successes: </a:t>
            </a:r>
            <a:r>
              <a:rPr lang="en-US" dirty="0" smtClean="0"/>
              <a:t>Using Technology to Deliver Instruction (Flipped Learning)</a:t>
            </a:r>
          </a:p>
          <a:p>
            <a:r>
              <a:rPr lang="en-US" b="1" dirty="0" smtClean="0"/>
              <a:t>Lessons: </a:t>
            </a:r>
            <a:r>
              <a:rPr lang="en-US" dirty="0" smtClean="0"/>
              <a:t>Wow! Putting Work on Students is Hard!</a:t>
            </a:r>
          </a:p>
        </p:txBody>
      </p:sp>
    </p:spTree>
    <p:extLst>
      <p:ext uri="{BB962C8B-B14F-4D97-AF65-F5344CB8AC3E}">
        <p14:creationId xmlns:p14="http://schemas.microsoft.com/office/powerpoint/2010/main" val="116278060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3-29 at 6.24.0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762000"/>
            <a:ext cx="6502400" cy="4876800"/>
          </a:xfrm>
          <a:prstGeom prst="rect">
            <a:avLst/>
          </a:prstGeom>
        </p:spPr>
      </p:pic>
    </p:spTree>
    <p:extLst>
      <p:ext uri="{BB962C8B-B14F-4D97-AF65-F5344CB8AC3E}">
        <p14:creationId xmlns:p14="http://schemas.microsoft.com/office/powerpoint/2010/main" val="411486703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6324600" cy="914400"/>
          </a:xfrm>
        </p:spPr>
        <p:txBody>
          <a:bodyPr/>
          <a:lstStyle/>
          <a:p>
            <a:r>
              <a:rPr lang="en-US" sz="3600" b="1" u="sng" dirty="0" smtClean="0"/>
              <a:t>Our Path</a:t>
            </a:r>
            <a:endParaRPr lang="en-US" sz="3600" b="1" u="sng" dirty="0"/>
          </a:p>
        </p:txBody>
      </p:sp>
      <p:sp>
        <p:nvSpPr>
          <p:cNvPr id="3" name="Content Placeholder 2"/>
          <p:cNvSpPr>
            <a:spLocks noGrp="1"/>
          </p:cNvSpPr>
          <p:nvPr>
            <p:ph idx="1"/>
          </p:nvPr>
        </p:nvSpPr>
        <p:spPr>
          <a:xfrm>
            <a:off x="457200" y="1143000"/>
            <a:ext cx="6324600" cy="4724400"/>
          </a:xfrm>
        </p:spPr>
        <p:txBody>
          <a:bodyPr/>
          <a:lstStyle/>
          <a:p>
            <a:r>
              <a:rPr lang="en-US" b="1" dirty="0" smtClean="0"/>
              <a:t>Eight </a:t>
            </a:r>
            <a:r>
              <a:rPr lang="en-US" b="1" dirty="0" err="1" smtClean="0"/>
              <a:t>Gamified</a:t>
            </a:r>
            <a:r>
              <a:rPr lang="en-US" b="1" dirty="0" smtClean="0"/>
              <a:t> Units of Instruction</a:t>
            </a:r>
          </a:p>
          <a:p>
            <a:r>
              <a:rPr lang="en-US" b="1" dirty="0" smtClean="0"/>
              <a:t>Lessons Learned:</a:t>
            </a:r>
          </a:p>
          <a:p>
            <a:pPr lvl="1"/>
            <a:r>
              <a:rPr lang="en-US" dirty="0" smtClean="0"/>
              <a:t>Use a Narrative</a:t>
            </a:r>
          </a:p>
          <a:p>
            <a:pPr lvl="1"/>
            <a:r>
              <a:rPr lang="en-US" dirty="0" smtClean="0"/>
              <a:t>Incorporate Multiple Opportunities for Feedback</a:t>
            </a:r>
          </a:p>
          <a:p>
            <a:pPr lvl="2"/>
            <a:r>
              <a:rPr lang="en-US" dirty="0" smtClean="0"/>
              <a:t>Student Self and Peer Assessment</a:t>
            </a:r>
          </a:p>
          <a:p>
            <a:pPr lvl="2"/>
            <a:r>
              <a:rPr lang="en-US" dirty="0" smtClean="0"/>
              <a:t>Teacher Feedback</a:t>
            </a:r>
          </a:p>
          <a:p>
            <a:pPr lvl="1"/>
            <a:r>
              <a:rPr lang="en-US" dirty="0" smtClean="0"/>
              <a:t>Flexibility is Key</a:t>
            </a:r>
          </a:p>
          <a:p>
            <a:pPr lvl="2"/>
            <a:r>
              <a:rPr lang="en-US" dirty="0" smtClean="0"/>
              <a:t>Responsive Teaching</a:t>
            </a:r>
          </a:p>
          <a:p>
            <a:pPr lvl="2"/>
            <a:r>
              <a:rPr lang="en-US" dirty="0" smtClean="0"/>
              <a:t>Teacher as Coach</a:t>
            </a:r>
          </a:p>
          <a:p>
            <a:pPr lvl="1"/>
            <a:r>
              <a:rPr lang="en-US" dirty="0" smtClean="0"/>
              <a:t>Pacing is a Challenge</a:t>
            </a:r>
          </a:p>
          <a:p>
            <a:pPr lvl="1"/>
            <a:r>
              <a:rPr lang="en-US" dirty="0" smtClean="0"/>
              <a:t>Less is More</a:t>
            </a:r>
          </a:p>
          <a:p>
            <a:pPr lvl="1"/>
            <a:r>
              <a:rPr lang="en-US" dirty="0" smtClean="0"/>
              <a:t>Video Lessons Help (Personalized with Familiar Faces, When Possible)</a:t>
            </a:r>
          </a:p>
          <a:p>
            <a:endParaRPr lang="en-US" dirty="0" smtClean="0"/>
          </a:p>
        </p:txBody>
      </p:sp>
    </p:spTree>
    <p:extLst>
      <p:ext uri="{BB962C8B-B14F-4D97-AF65-F5344CB8AC3E}">
        <p14:creationId xmlns:p14="http://schemas.microsoft.com/office/powerpoint/2010/main" val="229101146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 y="5181600"/>
            <a:ext cx="7772400" cy="1362075"/>
          </a:xfrm>
        </p:spPr>
        <p:txBody>
          <a:bodyPr/>
          <a:lstStyle/>
          <a:p>
            <a:r>
              <a:rPr lang="en-US" sz="3600" dirty="0" smtClean="0"/>
              <a:t>Queen’s Ransom: </a:t>
            </a:r>
            <a:br>
              <a:rPr lang="en-US" sz="3600" dirty="0" smtClean="0"/>
            </a:br>
            <a:r>
              <a:rPr lang="en-US" sz="3600" dirty="0" smtClean="0"/>
              <a:t>The Process</a:t>
            </a:r>
            <a:endParaRPr lang="en-US" sz="3600" dirty="0"/>
          </a:p>
        </p:txBody>
      </p:sp>
      <p:sp>
        <p:nvSpPr>
          <p:cNvPr id="5" name="Text Placeholder 4"/>
          <p:cNvSpPr>
            <a:spLocks noGrp="1"/>
          </p:cNvSpPr>
          <p:nvPr>
            <p:ph type="body" idx="1"/>
          </p:nvPr>
        </p:nvSpPr>
        <p:spPr>
          <a:xfrm>
            <a:off x="533400" y="762000"/>
            <a:ext cx="7315200" cy="3492500"/>
          </a:xfrm>
        </p:spPr>
        <p:txBody>
          <a:bodyPr/>
          <a:lstStyle/>
          <a:p>
            <a:pPr lvl="0"/>
            <a:r>
              <a:rPr lang="en-US" sz="2400" b="1" dirty="0"/>
              <a:t>Score </a:t>
            </a:r>
            <a:r>
              <a:rPr lang="en-US" sz="2400" b="1" dirty="0" smtClean="0"/>
              <a:t>Pre-Assessment Based on Assessment Scoring Guide and Rubric </a:t>
            </a:r>
          </a:p>
          <a:p>
            <a:pPr lvl="0"/>
            <a:r>
              <a:rPr lang="en-US" sz="2400" b="1" dirty="0" smtClean="0"/>
              <a:t>Look for Patterns; Recognize Needs</a:t>
            </a:r>
          </a:p>
          <a:p>
            <a:pPr lvl="0"/>
            <a:r>
              <a:rPr lang="en-US" sz="2400" b="1" dirty="0" smtClean="0"/>
              <a:t>Determine </a:t>
            </a:r>
            <a:r>
              <a:rPr lang="en-US" sz="2400" b="1" dirty="0"/>
              <a:t>Next Instructional Steps to Address Instructional Needs</a:t>
            </a:r>
          </a:p>
          <a:p>
            <a:pPr lvl="1"/>
            <a:r>
              <a:rPr lang="en-US" sz="2000" dirty="0"/>
              <a:t>What Needs Taught/Re-Taught</a:t>
            </a:r>
          </a:p>
          <a:p>
            <a:pPr lvl="1"/>
            <a:r>
              <a:rPr lang="en-US" sz="2000" dirty="0"/>
              <a:t>How It Should Be Taught/Re-Taught</a:t>
            </a:r>
          </a:p>
          <a:p>
            <a:pPr lvl="1"/>
            <a:r>
              <a:rPr lang="en-US" sz="2000" dirty="0" smtClean="0"/>
              <a:t>Continued </a:t>
            </a:r>
            <a:r>
              <a:rPr lang="en-US" sz="2000" dirty="0"/>
              <a:t>Assessment to Determine Success of Instruction and Intervention</a:t>
            </a:r>
          </a:p>
          <a:p>
            <a:pPr lvl="1"/>
            <a:r>
              <a:rPr lang="en-US" sz="2000" dirty="0"/>
              <a:t>Reflection on Student Growth and Instructional Impact</a:t>
            </a: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 y="5181600"/>
            <a:ext cx="7772400" cy="1362075"/>
          </a:xfrm>
        </p:spPr>
        <p:txBody>
          <a:bodyPr/>
          <a:lstStyle/>
          <a:p>
            <a:r>
              <a:rPr lang="en-US" sz="3600" dirty="0" smtClean="0"/>
              <a:t>Queen’s Ransom</a:t>
            </a:r>
            <a:br>
              <a:rPr lang="en-US" sz="3600" dirty="0" smtClean="0"/>
            </a:br>
            <a:r>
              <a:rPr lang="en-US" sz="2800" dirty="0" smtClean="0">
                <a:hlinkClick r:id="rId3"/>
              </a:rPr>
              <a:t>www.tinyurl.com/qrgame</a:t>
            </a:r>
            <a:r>
              <a:rPr lang="en-US" sz="2800" dirty="0" smtClean="0"/>
              <a:t> </a:t>
            </a:r>
            <a:endParaRPr lang="en-US" sz="2800" dirty="0"/>
          </a:p>
        </p:txBody>
      </p:sp>
      <p:sp>
        <p:nvSpPr>
          <p:cNvPr id="5" name="Text Placeholder 4"/>
          <p:cNvSpPr>
            <a:spLocks noGrp="1"/>
          </p:cNvSpPr>
          <p:nvPr>
            <p:ph type="body" idx="1"/>
          </p:nvPr>
        </p:nvSpPr>
        <p:spPr>
          <a:xfrm>
            <a:off x="1066801" y="0"/>
            <a:ext cx="6934200" cy="3568700"/>
          </a:xfrm>
        </p:spPr>
        <p:txBody>
          <a:bodyPr/>
          <a:lstStyle/>
          <a:p>
            <a:pPr algn="r"/>
            <a:r>
              <a:rPr lang="en-US" b="1" i="1" dirty="0" smtClean="0"/>
              <a:t>Queen’s Ransom</a:t>
            </a:r>
            <a:r>
              <a:rPr lang="en-US" b="1" dirty="0"/>
              <a:t> </a:t>
            </a:r>
            <a:r>
              <a:rPr lang="en-US" dirty="0" smtClean="0"/>
              <a:t>is a writing unit created as an intervention for students that has become our most successful game to date.</a:t>
            </a:r>
          </a:p>
          <a:p>
            <a:pPr algn="r"/>
            <a:endParaRPr lang="en-US" i="1" dirty="0"/>
          </a:p>
          <a:p>
            <a:pPr algn="r"/>
            <a:r>
              <a:rPr lang="en-US" b="1" dirty="0" smtClean="0"/>
              <a:t>Instructional Focus: </a:t>
            </a:r>
            <a:r>
              <a:rPr lang="en-US" dirty="0" smtClean="0"/>
              <a:t>Expository and Argumentative Writing</a:t>
            </a:r>
          </a:p>
          <a:p>
            <a:pPr algn="r"/>
            <a:endParaRPr lang="en-US" dirty="0"/>
          </a:p>
          <a:p>
            <a:pPr algn="r"/>
            <a:r>
              <a:rPr lang="en-US" b="1" dirty="0" smtClean="0"/>
              <a:t>Premise of the Game: </a:t>
            </a:r>
            <a:r>
              <a:rPr lang="en-US" dirty="0" smtClean="0"/>
              <a:t>The player is in the kingdom of </a:t>
            </a:r>
            <a:r>
              <a:rPr lang="en-US" dirty="0" err="1" smtClean="0"/>
              <a:t>Scripton</a:t>
            </a:r>
            <a:r>
              <a:rPr lang="en-US" dirty="0" smtClean="0"/>
              <a:t> and the Queen has been kidnapped. The player is tasked to complete writing challenges as a way to earn gold coins to pay for the queen’s safe return.</a:t>
            </a:r>
            <a:endParaRPr lang="en-US" dirty="0"/>
          </a:p>
        </p:txBody>
      </p:sp>
    </p:spTree>
    <p:extLst>
      <p:ext uri="{BB962C8B-B14F-4D97-AF65-F5344CB8AC3E}">
        <p14:creationId xmlns:p14="http://schemas.microsoft.com/office/powerpoint/2010/main" val="145523850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b="1" u="sng" dirty="0" err="1" smtClean="0"/>
              <a:t>Gamification</a:t>
            </a:r>
            <a:r>
              <a:rPr lang="en-US" sz="4800" b="1" u="sng" dirty="0" smtClean="0"/>
              <a:t>:</a:t>
            </a:r>
            <a:endParaRPr lang="en-US" sz="4800" dirty="0"/>
          </a:p>
        </p:txBody>
      </p:sp>
      <p:sp>
        <p:nvSpPr>
          <p:cNvPr id="3" name="Content Placeholder 2"/>
          <p:cNvSpPr>
            <a:spLocks noGrp="1"/>
          </p:cNvSpPr>
          <p:nvPr>
            <p:ph idx="1"/>
          </p:nvPr>
        </p:nvSpPr>
        <p:spPr/>
        <p:txBody>
          <a:bodyPr/>
          <a:lstStyle/>
          <a:p>
            <a:pPr marL="0" indent="0">
              <a:buNone/>
            </a:pPr>
            <a:r>
              <a:rPr lang="en-US" dirty="0"/>
              <a:t>A</a:t>
            </a:r>
            <a:r>
              <a:rPr lang="en-US" dirty="0" smtClean="0"/>
              <a:t>pplying </a:t>
            </a:r>
            <a:r>
              <a:rPr lang="en-US" sz="3200" b="1" dirty="0"/>
              <a:t>game design thinking </a:t>
            </a:r>
            <a:r>
              <a:rPr lang="en-US" dirty="0"/>
              <a:t>to non-game applications to make them </a:t>
            </a:r>
            <a:r>
              <a:rPr lang="en-US" sz="3200" b="1" dirty="0"/>
              <a:t>more fun and engaging</a:t>
            </a:r>
            <a:r>
              <a:rPr lang="en-US" dirty="0"/>
              <a:t>. </a:t>
            </a:r>
            <a:endParaRPr lang="en-US" dirty="0" smtClean="0"/>
          </a:p>
          <a:p>
            <a:pPr marL="0" indent="0">
              <a:buNone/>
            </a:pPr>
            <a:r>
              <a:rPr lang="en-US" dirty="0" smtClean="0"/>
              <a:t>It can </a:t>
            </a:r>
            <a:r>
              <a:rPr lang="en-US" dirty="0"/>
              <a:t>potentially be applied to </a:t>
            </a:r>
            <a:r>
              <a:rPr lang="en-US" sz="2800" b="1" dirty="0" smtClean="0"/>
              <a:t>any industry</a:t>
            </a:r>
            <a:r>
              <a:rPr lang="en-US" dirty="0"/>
              <a:t> and almost anything to </a:t>
            </a:r>
            <a:r>
              <a:rPr lang="en-US" sz="3200" b="1" dirty="0"/>
              <a:t>create fun and engaging experiences</a:t>
            </a:r>
            <a:r>
              <a:rPr lang="en-US" dirty="0"/>
              <a:t>, converting users into players.</a:t>
            </a:r>
          </a:p>
          <a:p>
            <a:pPr marL="0" indent="0">
              <a:buNone/>
            </a:pPr>
            <a:endParaRPr lang="en-US" dirty="0"/>
          </a:p>
        </p:txBody>
      </p:sp>
    </p:spTree>
    <p:extLst>
      <p:ext uri="{BB962C8B-B14F-4D97-AF65-F5344CB8AC3E}">
        <p14:creationId xmlns:p14="http://schemas.microsoft.com/office/powerpoint/2010/main" val="113826871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495925"/>
            <a:ext cx="7772400" cy="1362075"/>
          </a:xfrm>
        </p:spPr>
        <p:txBody>
          <a:bodyPr/>
          <a:lstStyle/>
          <a:p>
            <a:r>
              <a:rPr lang="en-US" dirty="0" err="1" smtClean="0"/>
              <a:t>Gamification</a:t>
            </a:r>
            <a:r>
              <a:rPr lang="en-US" dirty="0" smtClean="0"/>
              <a:t> Path</a:t>
            </a:r>
            <a:endParaRPr lang="en-US" dirty="0"/>
          </a:p>
        </p:txBody>
      </p:sp>
      <p:sp>
        <p:nvSpPr>
          <p:cNvPr id="3" name="Text Placeholder 2"/>
          <p:cNvSpPr>
            <a:spLocks noGrp="1"/>
          </p:cNvSpPr>
          <p:nvPr>
            <p:ph type="body" idx="1"/>
          </p:nvPr>
        </p:nvSpPr>
        <p:spPr>
          <a:xfrm>
            <a:off x="685800" y="1981200"/>
            <a:ext cx="7772400" cy="2895600"/>
          </a:xfrm>
        </p:spPr>
        <p:txBody>
          <a:bodyPr/>
          <a:lstStyle/>
          <a:p>
            <a:r>
              <a:rPr lang="en-US" sz="2800" dirty="0" smtClean="0">
                <a:solidFill>
                  <a:srgbClr val="FF0000"/>
                </a:solidFill>
                <a:hlinkClick r:id="rId3"/>
              </a:rPr>
              <a:t>Hunters and Gatherers</a:t>
            </a:r>
            <a:endParaRPr lang="en-US" sz="2800" dirty="0" smtClean="0">
              <a:solidFill>
                <a:srgbClr val="FF0000"/>
              </a:solidFill>
            </a:endParaRPr>
          </a:p>
          <a:p>
            <a:r>
              <a:rPr lang="en-US" sz="2800" dirty="0" smtClean="0">
                <a:solidFill>
                  <a:srgbClr val="FF0000"/>
                </a:solidFill>
                <a:hlinkClick r:id="rId4"/>
              </a:rPr>
              <a:t>Farming and Civilization</a:t>
            </a:r>
            <a:endParaRPr lang="en-US" sz="2800" dirty="0" smtClean="0">
              <a:solidFill>
                <a:srgbClr val="FF0000"/>
              </a:solidFill>
            </a:endParaRPr>
          </a:p>
          <a:p>
            <a:r>
              <a:rPr lang="en-US" sz="2800" dirty="0" smtClean="0">
                <a:solidFill>
                  <a:srgbClr val="FF0000"/>
                </a:solidFill>
                <a:hlinkClick r:id="rId5"/>
              </a:rPr>
              <a:t>Institutions Develop</a:t>
            </a:r>
            <a:endParaRPr lang="en-US" sz="2800" dirty="0" smtClean="0">
              <a:solidFill>
                <a:srgbClr val="FF0000"/>
              </a:solidFill>
            </a:endParaRPr>
          </a:p>
          <a:p>
            <a:r>
              <a:rPr lang="en-US" sz="2800" dirty="0" smtClean="0">
                <a:solidFill>
                  <a:srgbClr val="FF0000"/>
                </a:solidFill>
                <a:hlinkClick r:id="rId6"/>
              </a:rPr>
              <a:t>Summer Reading</a:t>
            </a:r>
            <a:endParaRPr lang="en-US" sz="2800" dirty="0" smtClean="0">
              <a:solidFill>
                <a:srgbClr val="FF0000"/>
              </a:solidFill>
            </a:endParaRPr>
          </a:p>
          <a:p>
            <a:r>
              <a:rPr lang="en-US" sz="2800" dirty="0" smtClean="0">
                <a:solidFill>
                  <a:srgbClr val="FF0000"/>
                </a:solidFill>
                <a:hlinkClick r:id="rId7"/>
              </a:rPr>
              <a:t>Empires Emerge</a:t>
            </a:r>
            <a:endParaRPr lang="en-US" sz="2800" dirty="0" smtClean="0">
              <a:solidFill>
                <a:srgbClr val="FF0000"/>
              </a:solidFill>
            </a:endParaRPr>
          </a:p>
          <a:p>
            <a:r>
              <a:rPr lang="en-US" sz="2800" dirty="0" smtClean="0">
                <a:solidFill>
                  <a:srgbClr val="FF0000"/>
                </a:solidFill>
                <a:hlinkClick r:id="rId8"/>
              </a:rPr>
              <a:t>World of 1491</a:t>
            </a:r>
            <a:endParaRPr lang="en-US" sz="2800" dirty="0" smtClean="0">
              <a:solidFill>
                <a:srgbClr val="FF0000"/>
              </a:solidFill>
            </a:endParaRPr>
          </a:p>
          <a:p>
            <a:r>
              <a:rPr lang="en-US" sz="2800" dirty="0" smtClean="0">
                <a:solidFill>
                  <a:srgbClr val="FF0000"/>
                </a:solidFill>
                <a:hlinkClick r:id="rId9"/>
              </a:rPr>
              <a:t>Exploration</a:t>
            </a:r>
            <a:endParaRPr lang="en-US" sz="2800" dirty="0" smtClean="0">
              <a:solidFill>
                <a:srgbClr val="FF0000"/>
              </a:solidFill>
            </a:endParaRPr>
          </a:p>
          <a:p>
            <a:r>
              <a:rPr lang="en-US" sz="2800" dirty="0" smtClean="0">
                <a:solidFill>
                  <a:srgbClr val="FF0000"/>
                </a:solidFill>
                <a:hlinkClick r:id="rId10"/>
              </a:rPr>
              <a:t>Queen’s Ransom</a:t>
            </a:r>
            <a:endParaRPr lang="en-US" sz="2800" dirty="0" smtClean="0">
              <a:solidFill>
                <a:srgbClr val="FF0000"/>
              </a:solidFill>
            </a:endParaRPr>
          </a:p>
          <a:p>
            <a:r>
              <a:rPr lang="en-US" sz="2800" dirty="0" smtClean="0">
                <a:solidFill>
                  <a:srgbClr val="FF0000"/>
                </a:solidFill>
                <a:hlinkClick r:id="rId11"/>
              </a:rPr>
              <a:t>The Colony</a:t>
            </a:r>
            <a:endParaRPr lang="en-US" sz="2800" dirty="0">
              <a:solidFill>
                <a:srgbClr val="FF0000"/>
              </a:solidFill>
            </a:endParaRPr>
          </a:p>
        </p:txBody>
      </p:sp>
    </p:spTree>
    <p:extLst>
      <p:ext uri="{BB962C8B-B14F-4D97-AF65-F5344CB8AC3E}">
        <p14:creationId xmlns:p14="http://schemas.microsoft.com/office/powerpoint/2010/main" val="20532114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590800"/>
            <a:ext cx="6324600" cy="914400"/>
          </a:xfrm>
        </p:spPr>
        <p:txBody>
          <a:bodyPr/>
          <a:lstStyle/>
          <a:p>
            <a:r>
              <a:rPr lang="en-US" sz="7200" b="1" u="sng" dirty="0" smtClean="0"/>
              <a:t>Questions</a:t>
            </a:r>
            <a:endParaRPr lang="en-US" sz="7200" b="1" u="sng" dirty="0"/>
          </a:p>
        </p:txBody>
      </p:sp>
    </p:spTree>
    <p:extLst>
      <p:ext uri="{BB962C8B-B14F-4D97-AF65-F5344CB8AC3E}">
        <p14:creationId xmlns:p14="http://schemas.microsoft.com/office/powerpoint/2010/main" val="83556188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6324600" cy="914400"/>
          </a:xfrm>
        </p:spPr>
        <p:txBody>
          <a:bodyPr/>
          <a:lstStyle/>
          <a:p>
            <a:r>
              <a:rPr lang="en-US" sz="4800" b="1" u="sng" dirty="0" smtClean="0"/>
              <a:t>Components</a:t>
            </a:r>
            <a:endParaRPr lang="en-US" sz="4800" b="1" u="sng" dirty="0"/>
          </a:p>
        </p:txBody>
      </p:sp>
      <p:sp>
        <p:nvSpPr>
          <p:cNvPr id="3" name="Content Placeholder 2"/>
          <p:cNvSpPr>
            <a:spLocks noGrp="1"/>
          </p:cNvSpPr>
          <p:nvPr>
            <p:ph idx="1"/>
          </p:nvPr>
        </p:nvSpPr>
        <p:spPr>
          <a:xfrm>
            <a:off x="457200" y="1524000"/>
            <a:ext cx="6324600" cy="4419600"/>
          </a:xfrm>
        </p:spPr>
        <p:txBody>
          <a:bodyPr/>
          <a:lstStyle/>
          <a:p>
            <a:r>
              <a:rPr lang="en-US" sz="2800" b="1" dirty="0" smtClean="0"/>
              <a:t>Progression</a:t>
            </a:r>
            <a:endParaRPr lang="en-US" b="1" dirty="0" smtClean="0"/>
          </a:p>
          <a:p>
            <a:pPr lvl="1"/>
            <a:r>
              <a:rPr lang="en-US" dirty="0" smtClean="0"/>
              <a:t>Building Levels</a:t>
            </a:r>
          </a:p>
          <a:p>
            <a:r>
              <a:rPr lang="en-US" sz="2800" b="1" dirty="0" smtClean="0"/>
              <a:t>Investment</a:t>
            </a:r>
            <a:endParaRPr lang="en-US" b="1" dirty="0" smtClean="0"/>
          </a:p>
          <a:p>
            <a:pPr lvl="1"/>
            <a:r>
              <a:rPr lang="en-US" dirty="0" smtClean="0"/>
              <a:t>Achievements</a:t>
            </a:r>
          </a:p>
          <a:p>
            <a:pPr lvl="1"/>
            <a:r>
              <a:rPr lang="en-US" dirty="0" smtClean="0"/>
              <a:t>Collaboration</a:t>
            </a:r>
          </a:p>
          <a:p>
            <a:pPr lvl="1"/>
            <a:r>
              <a:rPr lang="en-US" dirty="0" smtClean="0"/>
              <a:t>Mastery Learning</a:t>
            </a:r>
          </a:p>
          <a:p>
            <a:r>
              <a:rPr lang="en-US" sz="3200" b="1" dirty="0" smtClean="0"/>
              <a:t>Streaming Discovery</a:t>
            </a:r>
          </a:p>
          <a:p>
            <a:pPr lvl="1"/>
            <a:r>
              <a:rPr lang="en-US" dirty="0" smtClean="0"/>
              <a:t>Navigating Learning</a:t>
            </a:r>
          </a:p>
          <a:p>
            <a:pPr lvl="1"/>
            <a:r>
              <a:rPr lang="en-US" dirty="0" smtClean="0"/>
              <a:t>Uncovering Pockets of Knowledge</a:t>
            </a:r>
          </a:p>
          <a:p>
            <a:pPr lvl="1"/>
            <a:r>
              <a:rPr lang="en-US" dirty="0" smtClean="0"/>
              <a:t>Countdown and Loss Aversion</a:t>
            </a:r>
          </a:p>
          <a:p>
            <a:pPr lvl="1"/>
            <a:r>
              <a:rPr lang="en-US" dirty="0" smtClean="0"/>
              <a:t>Synthesis and Skill Set</a:t>
            </a:r>
            <a:endParaRPr lang="en-US" dirty="0"/>
          </a:p>
        </p:txBody>
      </p:sp>
    </p:spTree>
    <p:extLst>
      <p:ext uri="{BB962C8B-B14F-4D97-AF65-F5344CB8AC3E}">
        <p14:creationId xmlns:p14="http://schemas.microsoft.com/office/powerpoint/2010/main" val="35213185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6324600" cy="914400"/>
          </a:xfrm>
        </p:spPr>
        <p:txBody>
          <a:bodyPr/>
          <a:lstStyle/>
          <a:p>
            <a:r>
              <a:rPr lang="en-US" sz="4800" b="1" u="sng" dirty="0" smtClean="0"/>
              <a:t>Connections</a:t>
            </a:r>
            <a:endParaRPr lang="en-US" u="sng" dirty="0"/>
          </a:p>
        </p:txBody>
      </p:sp>
      <p:sp>
        <p:nvSpPr>
          <p:cNvPr id="3" name="Content Placeholder 2"/>
          <p:cNvSpPr>
            <a:spLocks noGrp="1"/>
          </p:cNvSpPr>
          <p:nvPr>
            <p:ph idx="1"/>
          </p:nvPr>
        </p:nvSpPr>
        <p:spPr/>
        <p:txBody>
          <a:bodyPr/>
          <a:lstStyle/>
          <a:p>
            <a:pPr>
              <a:lnSpc>
                <a:spcPct val="130000"/>
              </a:lnSpc>
            </a:pPr>
            <a:r>
              <a:rPr lang="en-US" dirty="0" smtClean="0"/>
              <a:t>Immediate </a:t>
            </a:r>
            <a:r>
              <a:rPr lang="en-US" dirty="0"/>
              <a:t>Feedback &amp; </a:t>
            </a:r>
            <a:r>
              <a:rPr lang="en-US" dirty="0" err="1" smtClean="0"/>
              <a:t>Reinforcers</a:t>
            </a:r>
            <a:endParaRPr lang="en-US" dirty="0"/>
          </a:p>
          <a:p>
            <a:pPr>
              <a:lnSpc>
                <a:spcPct val="130000"/>
              </a:lnSpc>
            </a:pPr>
            <a:r>
              <a:rPr lang="en-US" dirty="0" smtClean="0"/>
              <a:t>Progress </a:t>
            </a:r>
            <a:r>
              <a:rPr lang="en-US" dirty="0"/>
              <a:t>Tracking &amp; Mastery  </a:t>
            </a:r>
            <a:r>
              <a:rPr lang="en-US" dirty="0" smtClean="0"/>
              <a:t>(Badges</a:t>
            </a:r>
            <a:r>
              <a:rPr lang="en-US" dirty="0"/>
              <a:t>, Leaderboards, Competition</a:t>
            </a:r>
            <a:r>
              <a:rPr lang="en-US" dirty="0" smtClean="0"/>
              <a:t>)</a:t>
            </a:r>
            <a:endParaRPr lang="en-US" dirty="0"/>
          </a:p>
          <a:p>
            <a:pPr>
              <a:lnSpc>
                <a:spcPct val="130000"/>
              </a:lnSpc>
            </a:pPr>
            <a:r>
              <a:rPr lang="en-US" dirty="0" smtClean="0"/>
              <a:t>Increasing </a:t>
            </a:r>
            <a:r>
              <a:rPr lang="en-US" dirty="0"/>
              <a:t>Difficulty (Leveling System</a:t>
            </a:r>
            <a:r>
              <a:rPr lang="en-US" dirty="0" smtClean="0"/>
              <a:t>)</a:t>
            </a:r>
            <a:endParaRPr lang="en-US" dirty="0"/>
          </a:p>
          <a:p>
            <a:pPr>
              <a:lnSpc>
                <a:spcPct val="130000"/>
              </a:lnSpc>
            </a:pPr>
            <a:r>
              <a:rPr lang="en-US" dirty="0" smtClean="0"/>
              <a:t>Low </a:t>
            </a:r>
            <a:r>
              <a:rPr lang="en-US" dirty="0"/>
              <a:t>Risk of Failure (Unlimited Retakes</a:t>
            </a:r>
            <a:r>
              <a:rPr lang="en-US" dirty="0" smtClean="0"/>
              <a:t>)</a:t>
            </a:r>
            <a:endParaRPr lang="en-US" dirty="0"/>
          </a:p>
          <a:p>
            <a:pPr>
              <a:lnSpc>
                <a:spcPct val="130000"/>
              </a:lnSpc>
            </a:pPr>
            <a:r>
              <a:rPr lang="en-US" dirty="0" smtClean="0"/>
              <a:t>Storyline </a:t>
            </a:r>
            <a:r>
              <a:rPr lang="en-US" dirty="0"/>
              <a:t>/ Narrative  </a:t>
            </a:r>
          </a:p>
          <a:p>
            <a:pPr>
              <a:lnSpc>
                <a:spcPct val="130000"/>
              </a:lnSpc>
            </a:pPr>
            <a:r>
              <a:rPr lang="en-US" dirty="0" smtClean="0"/>
              <a:t>Student </a:t>
            </a:r>
            <a:r>
              <a:rPr lang="en-US" dirty="0"/>
              <a:t>Choice</a:t>
            </a:r>
          </a:p>
          <a:p>
            <a:pPr marL="0" indent="0">
              <a:buNone/>
            </a:pPr>
            <a:endParaRPr lang="en-US" dirty="0"/>
          </a:p>
        </p:txBody>
      </p:sp>
    </p:spTree>
    <p:extLst>
      <p:ext uri="{BB962C8B-B14F-4D97-AF65-F5344CB8AC3E}">
        <p14:creationId xmlns:p14="http://schemas.microsoft.com/office/powerpoint/2010/main" val="200669192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6858000" cy="914400"/>
          </a:xfrm>
        </p:spPr>
        <p:txBody>
          <a:bodyPr/>
          <a:lstStyle/>
          <a:p>
            <a:r>
              <a:rPr lang="en-US" sz="4800" b="1" u="sng" dirty="0" smtClean="0"/>
              <a:t>The </a:t>
            </a:r>
            <a:r>
              <a:rPr lang="en-US" sz="4800" b="1" u="sng" dirty="0" err="1" smtClean="0"/>
              <a:t>Kickstart</a:t>
            </a:r>
            <a:endParaRPr lang="en-US" sz="4800" b="1" u="sng" dirty="0"/>
          </a:p>
        </p:txBody>
      </p:sp>
      <p:sp>
        <p:nvSpPr>
          <p:cNvPr id="3" name="Content Placeholder 2"/>
          <p:cNvSpPr>
            <a:spLocks noGrp="1"/>
          </p:cNvSpPr>
          <p:nvPr>
            <p:ph idx="1"/>
          </p:nvPr>
        </p:nvSpPr>
        <p:spPr>
          <a:xfrm>
            <a:off x="228600" y="1143000"/>
            <a:ext cx="6553200" cy="4419600"/>
          </a:xfrm>
        </p:spPr>
        <p:txBody>
          <a:bodyPr/>
          <a:lstStyle/>
          <a:p>
            <a:r>
              <a:rPr lang="en-US" sz="3200" b="1" dirty="0" smtClean="0"/>
              <a:t>Problems of Practice</a:t>
            </a:r>
          </a:p>
          <a:p>
            <a:pPr lvl="1"/>
            <a:r>
              <a:rPr lang="en-US" dirty="0" smtClean="0"/>
              <a:t>Common Core</a:t>
            </a:r>
          </a:p>
          <a:p>
            <a:pPr lvl="1"/>
            <a:r>
              <a:rPr lang="en-US" dirty="0"/>
              <a:t>Meeting Diverse </a:t>
            </a:r>
            <a:r>
              <a:rPr lang="en-US" dirty="0" smtClean="0"/>
              <a:t>Needs</a:t>
            </a:r>
          </a:p>
          <a:p>
            <a:pPr lvl="1"/>
            <a:r>
              <a:rPr lang="en-US" dirty="0" smtClean="0"/>
              <a:t>Student Engagement</a:t>
            </a:r>
          </a:p>
          <a:p>
            <a:r>
              <a:rPr lang="en-US" sz="3200" b="1" dirty="0" err="1" smtClean="0"/>
              <a:t>Gamification</a:t>
            </a:r>
            <a:r>
              <a:rPr lang="en-US" sz="3200" b="1" dirty="0" smtClean="0"/>
              <a:t> as a Solution</a:t>
            </a:r>
          </a:p>
          <a:p>
            <a:pPr lvl="1"/>
            <a:r>
              <a:rPr lang="en-US" dirty="0" smtClean="0"/>
              <a:t>Synthesis of Multiple Knowledge and Skills through Mastery Learning Addresses Demands of Common Core</a:t>
            </a:r>
          </a:p>
          <a:p>
            <a:pPr lvl="1"/>
            <a:r>
              <a:rPr lang="en-US" dirty="0" smtClean="0"/>
              <a:t>High Levels of Flexibility and Feedback Meet Diverse Students Where They Are and Move Them Forward</a:t>
            </a:r>
          </a:p>
          <a:p>
            <a:pPr lvl="1"/>
            <a:r>
              <a:rPr lang="en-US" dirty="0" smtClean="0"/>
              <a:t>Active Learning: Those Doing the Work are the Ones Doing the Learning</a:t>
            </a:r>
          </a:p>
        </p:txBody>
      </p:sp>
    </p:spTree>
    <p:extLst>
      <p:ext uri="{BB962C8B-B14F-4D97-AF65-F5344CB8AC3E}">
        <p14:creationId xmlns:p14="http://schemas.microsoft.com/office/powerpoint/2010/main" val="357231497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533400" y="304800"/>
            <a:ext cx="6324600" cy="914400"/>
          </a:xfrm>
        </p:spPr>
        <p:txBody>
          <a:bodyPr/>
          <a:lstStyle/>
          <a:p>
            <a:r>
              <a:rPr lang="en-US" sz="4800" b="1" u="sng" dirty="0" smtClean="0"/>
              <a:t>How Can That Work?</a:t>
            </a:r>
            <a:endParaRPr lang="en-US" sz="4800" b="1" u="sng" dirty="0"/>
          </a:p>
        </p:txBody>
      </p:sp>
      <p:sp>
        <p:nvSpPr>
          <p:cNvPr id="8" name="Content Placeholder 7"/>
          <p:cNvSpPr>
            <a:spLocks noGrp="1"/>
          </p:cNvSpPr>
          <p:nvPr>
            <p:ph idx="1"/>
          </p:nvPr>
        </p:nvSpPr>
        <p:spPr/>
        <p:txBody>
          <a:bodyPr/>
          <a:lstStyle/>
          <a:p>
            <a:r>
              <a:rPr lang="en-US" sz="2800" dirty="0" smtClean="0"/>
              <a:t>Traditional Classrooms</a:t>
            </a:r>
          </a:p>
          <a:p>
            <a:r>
              <a:rPr lang="en-US" sz="2800" dirty="0" smtClean="0"/>
              <a:t>Collaborative Classrooms</a:t>
            </a:r>
          </a:p>
          <a:p>
            <a:r>
              <a:rPr lang="en-US" sz="2800" dirty="0" smtClean="0"/>
              <a:t>Self-Contained Classrooms</a:t>
            </a:r>
          </a:p>
          <a:p>
            <a:r>
              <a:rPr lang="en-US" sz="2800" dirty="0" smtClean="0"/>
              <a:t>Period Schedules</a:t>
            </a:r>
          </a:p>
          <a:p>
            <a:r>
              <a:rPr lang="en-US" sz="2800" dirty="0" smtClean="0"/>
              <a:t>Block Schedules</a:t>
            </a:r>
          </a:p>
          <a:p>
            <a:endParaRPr lang="en-US" sz="2800" dirty="0"/>
          </a:p>
          <a:p>
            <a:pPr marL="0" indent="0" algn="ctr">
              <a:buNone/>
            </a:pPr>
            <a:r>
              <a:rPr lang="en-US" sz="2800" b="1" dirty="0" smtClean="0"/>
              <a:t>Solution: Humanize It!</a:t>
            </a: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raditional Classroom.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838200"/>
            <a:ext cx="6502400" cy="48768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81000" y="838200"/>
            <a:ext cx="6248400" cy="5638800"/>
          </a:xfrm>
          <a:prstGeom prst="rect">
            <a:avLst/>
          </a:prstGeom>
        </p:spPr>
      </p:pic>
    </p:spTree>
    <p:extLst>
      <p:ext uri="{BB962C8B-B14F-4D97-AF65-F5344CB8AC3E}">
        <p14:creationId xmlns:p14="http://schemas.microsoft.com/office/powerpoint/2010/main" val="121526484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17251"/>
            <a:ext cx="9144000" cy="6840749"/>
          </a:xfrm>
          <a:prstGeom prst="rect">
            <a:avLst/>
          </a:prstGeom>
        </p:spPr>
      </p:pic>
    </p:spTree>
    <p:extLst>
      <p:ext uri="{BB962C8B-B14F-4D97-AF65-F5344CB8AC3E}">
        <p14:creationId xmlns:p14="http://schemas.microsoft.com/office/powerpoint/2010/main" val="3431490478"/>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C10336785999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inancial_status">
      <a:majorFont>
        <a:latin typeface="Eras Bold ITC"/>
        <a:ea typeface=""/>
        <a:cs typeface=""/>
      </a:majorFont>
      <a:minorFont>
        <a:latin typeface="Eras Bold IT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ncial_statu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inancial_statu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inancial_statu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inancial_statu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inancial_statu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inancial_statu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inancial_statu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inancial_statu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inancial_statu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inancial_statu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inancial_statu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inancial_statu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4854117D-F09A-4C85-B430-16B400B3E14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TC103367859990</Template>
  <TotalTime>12035</TotalTime>
  <Words>1395</Words>
  <Application>Microsoft Macintosh PowerPoint</Application>
  <PresentationFormat>On-screen Show (4:3)</PresentationFormat>
  <Paragraphs>180</Paragraphs>
  <Slides>21</Slides>
  <Notes>20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TC103367859990</vt:lpstr>
      <vt:lpstr>Gamification to Engage Students in Literacy</vt:lpstr>
      <vt:lpstr>Gamification:</vt:lpstr>
      <vt:lpstr>Components</vt:lpstr>
      <vt:lpstr>Connections</vt:lpstr>
      <vt:lpstr>The Kickstart</vt:lpstr>
      <vt:lpstr>How Can That Work?</vt:lpstr>
      <vt:lpstr>PowerPoint Presentation</vt:lpstr>
      <vt:lpstr>PowerPoint Presentation</vt:lpstr>
      <vt:lpstr>PowerPoint Presentation</vt:lpstr>
      <vt:lpstr>Humanize the Classroom</vt:lpstr>
      <vt:lpstr>PowerPoint Presentation</vt:lpstr>
      <vt:lpstr>PowerPoint Presentation</vt:lpstr>
      <vt:lpstr>PowerPoint Presentation</vt:lpstr>
      <vt:lpstr>PowerPoint Presentation</vt:lpstr>
      <vt:lpstr>Our Path</vt:lpstr>
      <vt:lpstr>PowerPoint Presentation</vt:lpstr>
      <vt:lpstr>Our Path</vt:lpstr>
      <vt:lpstr>Queen’s Ransom:  The Process</vt:lpstr>
      <vt:lpstr>Queen’s Ransom www.tinyurl.com/qrgame </vt:lpstr>
      <vt:lpstr>Gamification Path</vt:lpstr>
      <vt:lpstr>Questions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era design template</dc:title>
  <dc:creator/>
  <cp:keywords/>
  <cp:lastModifiedBy>Patrice Becicka</cp:lastModifiedBy>
  <cp:revision>40</cp:revision>
  <dcterms:modified xsi:type="dcterms:W3CDTF">2014-04-09T01:14:39Z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TC103367859990</vt:lpwstr>
  </property>
</Properties>
</file>